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8"/>
  </p:notesMasterIdLst>
  <p:sldIdLst>
    <p:sldId id="256" r:id="rId2"/>
    <p:sldId id="257" r:id="rId3"/>
    <p:sldId id="273" r:id="rId4"/>
    <p:sldId id="274" r:id="rId5"/>
    <p:sldId id="258" r:id="rId6"/>
    <p:sldId id="259" r:id="rId7"/>
    <p:sldId id="260" r:id="rId8"/>
    <p:sldId id="1744" r:id="rId9"/>
    <p:sldId id="1766" r:id="rId10"/>
    <p:sldId id="261" r:id="rId11"/>
    <p:sldId id="275" r:id="rId12"/>
    <p:sldId id="262" r:id="rId13"/>
    <p:sldId id="263" r:id="rId14"/>
    <p:sldId id="264" r:id="rId15"/>
    <p:sldId id="265" r:id="rId16"/>
    <p:sldId id="276" r:id="rId17"/>
    <p:sldId id="277" r:id="rId18"/>
    <p:sldId id="266" r:id="rId19"/>
    <p:sldId id="267" r:id="rId20"/>
    <p:sldId id="268" r:id="rId21"/>
    <p:sldId id="282" r:id="rId22"/>
    <p:sldId id="269" r:id="rId23"/>
    <p:sldId id="270" r:id="rId24"/>
    <p:sldId id="278" r:id="rId25"/>
    <p:sldId id="272" r:id="rId26"/>
    <p:sldId id="284"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p:restoredTop sz="94694"/>
  </p:normalViewPr>
  <p:slideViewPr>
    <p:cSldViewPr snapToGrid="0">
      <p:cViewPr varScale="1">
        <p:scale>
          <a:sx n="156" d="100"/>
          <a:sy n="156" d="100"/>
        </p:scale>
        <p:origin x="118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 name="Google Shape;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248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744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251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253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948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22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825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597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16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339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219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81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92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544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3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045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452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91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0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4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257B74-7AA3-6D4E-A5F4-7C976DCE7D18}" type="slidenum">
              <a:rPr lang="en-US" smtClean="0"/>
              <a:t>8</a:t>
            </a:fld>
            <a:endParaRPr lang="en-US"/>
          </a:p>
        </p:txBody>
      </p:sp>
    </p:spTree>
    <p:extLst>
      <p:ext uri="{BB962C8B-B14F-4D97-AF65-F5344CB8AC3E}">
        <p14:creationId xmlns:p14="http://schemas.microsoft.com/office/powerpoint/2010/main" val="622364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257B74-7AA3-6D4E-A5F4-7C976DCE7D18}" type="slidenum">
              <a:rPr lang="en-US" smtClean="0"/>
              <a:t>9</a:t>
            </a:fld>
            <a:endParaRPr lang="en-US"/>
          </a:p>
        </p:txBody>
      </p:sp>
    </p:spTree>
    <p:extLst>
      <p:ext uri="{BB962C8B-B14F-4D97-AF65-F5344CB8AC3E}">
        <p14:creationId xmlns:p14="http://schemas.microsoft.com/office/powerpoint/2010/main" val="1948949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280CD5-D0FD-E4BC-B2D5-0F2C64FC4FE2}"/>
              </a:ext>
            </a:extLst>
          </p:cNvPr>
          <p:cNvSpPr txBox="1"/>
          <p:nvPr userDrawn="1"/>
        </p:nvSpPr>
        <p:spPr>
          <a:xfrm>
            <a:off x="304800" y="4488688"/>
            <a:ext cx="8670758" cy="654812"/>
          </a:xfrm>
          <a:prstGeom prst="rect">
            <a:avLst/>
          </a:prstGeom>
          <a:solidFill>
            <a:schemeClr val="bg1"/>
          </a:solidFill>
        </p:spPr>
        <p:txBody>
          <a:bodyPr wrap="square" rtlCol="0">
            <a:spAutoFit/>
          </a:bodyPr>
          <a:lstStyle/>
          <a:p>
            <a:endParaRPr lang="en-US" dirty="0"/>
          </a:p>
        </p:txBody>
      </p:sp>
      <p:pic>
        <p:nvPicPr>
          <p:cNvPr id="8" name="Graphic 7">
            <a:extLst>
              <a:ext uri="{FF2B5EF4-FFF2-40B4-BE49-F238E27FC236}">
                <a16:creationId xmlns:a16="http://schemas.microsoft.com/office/drawing/2014/main" id="{0FF942FA-E8D8-7F73-B508-F9761FA55B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3552" y="4720399"/>
            <a:ext cx="2181368" cy="246888"/>
          </a:xfrm>
          <a:prstGeom prst="rect">
            <a:avLst/>
          </a:prstGeom>
        </p:spPr>
      </p:pic>
      <p:pic>
        <p:nvPicPr>
          <p:cNvPr id="9" name="Picture 8">
            <a:extLst>
              <a:ext uri="{FF2B5EF4-FFF2-40B4-BE49-F238E27FC236}">
                <a16:creationId xmlns:a16="http://schemas.microsoft.com/office/drawing/2014/main" id="{6ABB4A7C-9367-147A-F4E6-9D55ED7060C9}"/>
              </a:ext>
            </a:extLst>
          </p:cNvPr>
          <p:cNvPicPr>
            <a:picLocks noChangeAspect="1"/>
          </p:cNvPicPr>
          <p:nvPr userDrawn="1"/>
        </p:nvPicPr>
        <p:blipFill rotWithShape="1">
          <a:blip r:embed="rId4"/>
          <a:srcRect l="4900" t="26978" r="8429" b="9296"/>
          <a:stretch/>
        </p:blipFill>
        <p:spPr>
          <a:xfrm>
            <a:off x="0" y="0"/>
            <a:ext cx="9142729" cy="4488688"/>
          </a:xfrm>
          <a:prstGeom prst="rect">
            <a:avLst/>
          </a:prstGeom>
        </p:spPr>
      </p:pic>
      <p:pic>
        <p:nvPicPr>
          <p:cNvPr id="10" name="Picture 9">
            <a:extLst>
              <a:ext uri="{FF2B5EF4-FFF2-40B4-BE49-F238E27FC236}">
                <a16:creationId xmlns:a16="http://schemas.microsoft.com/office/drawing/2014/main" id="{6A30F12D-B614-7EB2-5E16-F4CD0DB2A528}"/>
              </a:ext>
            </a:extLst>
          </p:cNvPr>
          <p:cNvPicPr>
            <a:picLocks noChangeAspect="1"/>
          </p:cNvPicPr>
          <p:nvPr userDrawn="1"/>
        </p:nvPicPr>
        <p:blipFill rotWithShape="1">
          <a:blip r:embed="rId5" cstate="hqprint">
            <a:alphaModFix amt="80000"/>
            <a:extLst>
              <a:ext uri="{28A0092B-C50C-407E-A947-70E740481C1C}">
                <a14:useLocalDpi xmlns:a14="http://schemas.microsoft.com/office/drawing/2010/main"/>
              </a:ext>
            </a:extLst>
          </a:blip>
          <a:srcRect t="-238"/>
          <a:stretch/>
        </p:blipFill>
        <p:spPr>
          <a:xfrm>
            <a:off x="0" y="-10684"/>
            <a:ext cx="9144000" cy="4499372"/>
          </a:xfrm>
          <a:prstGeom prst="rect">
            <a:avLst/>
          </a:prstGeom>
        </p:spPr>
      </p:pic>
      <p:sp>
        <p:nvSpPr>
          <p:cNvPr id="2" name="Title 1"/>
          <p:cNvSpPr>
            <a:spLocks noGrp="1"/>
          </p:cNvSpPr>
          <p:nvPr>
            <p:ph type="ctrTitle" hasCustomPrompt="1"/>
          </p:nvPr>
        </p:nvSpPr>
        <p:spPr>
          <a:xfrm>
            <a:off x="227329" y="923382"/>
            <a:ext cx="5002306" cy="2057400"/>
          </a:xfrm>
          <a:solidFill>
            <a:schemeClr val="accent2">
              <a:alpha val="85000"/>
            </a:schemeClr>
          </a:solidFill>
        </p:spPr>
        <p:txBody>
          <a:bodyPr lIns="228600" rIns="182880" bIns="0" anchor="ctr" anchorCtr="0"/>
          <a:lstStyle>
            <a:lvl1pPr marL="0" marR="0" indent="0" algn="l" defTabSz="685800" rtl="0" eaLnBrk="1" fontAlgn="auto" latinLnBrk="0" hangingPunct="1">
              <a:lnSpc>
                <a:spcPct val="90000"/>
              </a:lnSpc>
              <a:spcBef>
                <a:spcPct val="0"/>
              </a:spcBef>
              <a:spcAft>
                <a:spcPts val="0"/>
              </a:spcAft>
              <a:buClrTx/>
              <a:buSzTx/>
              <a:buFontTx/>
              <a:buNone/>
              <a:tabLst/>
              <a:defRPr sz="2800">
                <a:solidFill>
                  <a:schemeClr val="bg1"/>
                </a:solidFill>
              </a:defRPr>
            </a:lvl1pPr>
          </a:lstStyle>
          <a:p>
            <a:r>
              <a:rPr lang="en-US" dirty="0"/>
              <a:t>presentation title Cover option B </a:t>
            </a:r>
            <a:br>
              <a:rPr lang="en-US" dirty="0"/>
            </a:br>
            <a:r>
              <a:rPr lang="en-US" dirty="0"/>
              <a:t>can be up to four </a:t>
            </a:r>
            <a:br>
              <a:rPr lang="en-US" dirty="0"/>
            </a:br>
            <a:r>
              <a:rPr lang="en-US" dirty="0"/>
              <a:t>or five lines of text</a:t>
            </a:r>
          </a:p>
        </p:txBody>
      </p:sp>
      <p:sp>
        <p:nvSpPr>
          <p:cNvPr id="11" name="Rectangle 10">
            <a:extLst>
              <a:ext uri="{FF2B5EF4-FFF2-40B4-BE49-F238E27FC236}">
                <a16:creationId xmlns:a16="http://schemas.microsoft.com/office/drawing/2014/main" id="{17B593A0-1381-9E08-C43E-02227E369EC8}"/>
              </a:ext>
            </a:extLst>
          </p:cNvPr>
          <p:cNvSpPr/>
          <p:nvPr userDrawn="1"/>
        </p:nvSpPr>
        <p:spPr>
          <a:xfrm>
            <a:off x="-1271" y="923382"/>
            <a:ext cx="228600" cy="2057400"/>
          </a:xfrm>
          <a:prstGeom prst="rect">
            <a:avLst/>
          </a:prstGeom>
          <a:solidFill>
            <a:schemeClr val="tx2"/>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
        <p:nvSpPr>
          <p:cNvPr id="13" name="Picture Placeholder 12">
            <a:extLst>
              <a:ext uri="{FF2B5EF4-FFF2-40B4-BE49-F238E27FC236}">
                <a16:creationId xmlns:a16="http://schemas.microsoft.com/office/drawing/2014/main" id="{1F840A56-6BA9-8FE9-4544-1F2426DC0701}"/>
              </a:ext>
            </a:extLst>
          </p:cNvPr>
          <p:cNvSpPr>
            <a:spLocks noGrp="1"/>
          </p:cNvSpPr>
          <p:nvPr>
            <p:ph type="pic" sz="quarter" idx="10" hasCustomPrompt="1"/>
          </p:nvPr>
        </p:nvSpPr>
        <p:spPr>
          <a:xfrm>
            <a:off x="5229542" y="923382"/>
            <a:ext cx="3911600" cy="2057400"/>
          </a:xfrm>
          <a:solidFill>
            <a:schemeClr val="bg1">
              <a:lumMod val="75000"/>
            </a:schemeClr>
          </a:solidFill>
        </p:spPr>
        <p:txBody>
          <a:bodyPr tIns="182880"/>
          <a:lstStyle>
            <a:lvl1pPr marL="0" indent="0" algn="ctr">
              <a:buFontTx/>
              <a:buNone/>
              <a:defRPr/>
            </a:lvl1pPr>
          </a:lstStyle>
          <a:p>
            <a:r>
              <a:rPr lang="en-US" dirty="0"/>
              <a:t>Click icon to insert an image</a:t>
            </a:r>
          </a:p>
        </p:txBody>
      </p:sp>
      <p:sp>
        <p:nvSpPr>
          <p:cNvPr id="3" name="Subtitle 2"/>
          <p:cNvSpPr>
            <a:spLocks noGrp="1"/>
          </p:cNvSpPr>
          <p:nvPr>
            <p:ph type="subTitle" idx="1" hasCustomPrompt="1"/>
          </p:nvPr>
        </p:nvSpPr>
        <p:spPr>
          <a:xfrm>
            <a:off x="463552" y="243457"/>
            <a:ext cx="2562036" cy="670943"/>
          </a:xfrm>
          <a:prstGeom prst="rect">
            <a:avLst/>
          </a:prstGeom>
        </p:spPr>
        <p:txBody>
          <a:bodyPr anchor="ctr" anchorCtr="0">
            <a:noAutofit/>
          </a:bodyPr>
          <a:lstStyle>
            <a:lvl1pPr marL="0" indent="0" algn="l">
              <a:buNone/>
              <a:defRPr sz="1600" b="1" cap="all" baseline="0">
                <a:solidFill>
                  <a:schemeClr val="bg1"/>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MONTH DAY, YEAR</a:t>
            </a:r>
          </a:p>
        </p:txBody>
      </p:sp>
      <p:sp>
        <p:nvSpPr>
          <p:cNvPr id="14" name="Text Placeholder 9">
            <a:extLst>
              <a:ext uri="{FF2B5EF4-FFF2-40B4-BE49-F238E27FC236}">
                <a16:creationId xmlns:a16="http://schemas.microsoft.com/office/drawing/2014/main" id="{1B8C1237-9E9A-A9B9-D997-F971E7E403B5}"/>
              </a:ext>
            </a:extLst>
          </p:cNvPr>
          <p:cNvSpPr>
            <a:spLocks noGrp="1"/>
          </p:cNvSpPr>
          <p:nvPr>
            <p:ph type="body" sz="quarter" idx="17" hasCustomPrompt="1"/>
          </p:nvPr>
        </p:nvSpPr>
        <p:spPr>
          <a:xfrm>
            <a:off x="469901" y="3229520"/>
            <a:ext cx="2692871" cy="295275"/>
          </a:xfrm>
        </p:spPr>
        <p:txBody>
          <a:bodyPr lIns="0" bIns="0" anchor="b">
            <a:normAutofit/>
          </a:bodyPr>
          <a:lstStyle>
            <a:lvl1pPr marL="0" indent="0">
              <a:spcBef>
                <a:spcPts val="0"/>
              </a:spcBef>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15" name="Text Placeholder 45">
            <a:extLst>
              <a:ext uri="{FF2B5EF4-FFF2-40B4-BE49-F238E27FC236}">
                <a16:creationId xmlns:a16="http://schemas.microsoft.com/office/drawing/2014/main" id="{F23F5504-504E-35E3-02E6-1E4869CD6AFC}"/>
              </a:ext>
            </a:extLst>
          </p:cNvPr>
          <p:cNvSpPr>
            <a:spLocks noGrp="1"/>
          </p:cNvSpPr>
          <p:nvPr>
            <p:ph type="body" sz="quarter" idx="18" hasCustomPrompt="1"/>
          </p:nvPr>
        </p:nvSpPr>
        <p:spPr>
          <a:xfrm>
            <a:off x="469901" y="3533777"/>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16" name="Text Placeholder 9">
            <a:extLst>
              <a:ext uri="{FF2B5EF4-FFF2-40B4-BE49-F238E27FC236}">
                <a16:creationId xmlns:a16="http://schemas.microsoft.com/office/drawing/2014/main" id="{864C7D51-4165-B55A-4253-6B2637C720C5}"/>
              </a:ext>
            </a:extLst>
          </p:cNvPr>
          <p:cNvSpPr>
            <a:spLocks noGrp="1"/>
          </p:cNvSpPr>
          <p:nvPr>
            <p:ph type="body" sz="quarter" idx="19" hasCustomPrompt="1"/>
          </p:nvPr>
        </p:nvSpPr>
        <p:spPr>
          <a:xfrm>
            <a:off x="3294286" y="3229520"/>
            <a:ext cx="2692871" cy="295275"/>
          </a:xfrm>
        </p:spPr>
        <p:txBody>
          <a:bodyPr lIns="0" bIns="0" anchor="b">
            <a:normAutofit/>
          </a:bodyPr>
          <a:lstStyle>
            <a:lvl1pPr marL="0" indent="0">
              <a:spcBef>
                <a:spcPts val="0"/>
              </a:spcBef>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17" name="Text Placeholder 45">
            <a:extLst>
              <a:ext uri="{FF2B5EF4-FFF2-40B4-BE49-F238E27FC236}">
                <a16:creationId xmlns:a16="http://schemas.microsoft.com/office/drawing/2014/main" id="{F0DE6988-954D-993F-40F1-7BB0D8A8E065}"/>
              </a:ext>
            </a:extLst>
          </p:cNvPr>
          <p:cNvSpPr>
            <a:spLocks noGrp="1"/>
          </p:cNvSpPr>
          <p:nvPr>
            <p:ph type="body" sz="quarter" idx="20" hasCustomPrompt="1"/>
          </p:nvPr>
        </p:nvSpPr>
        <p:spPr>
          <a:xfrm>
            <a:off x="3294286" y="3533777"/>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18" name="Text Placeholder 9">
            <a:extLst>
              <a:ext uri="{FF2B5EF4-FFF2-40B4-BE49-F238E27FC236}">
                <a16:creationId xmlns:a16="http://schemas.microsoft.com/office/drawing/2014/main" id="{5BBA2D86-84B3-B15A-ACC9-771B8BA77913}"/>
              </a:ext>
            </a:extLst>
          </p:cNvPr>
          <p:cNvSpPr>
            <a:spLocks noGrp="1"/>
          </p:cNvSpPr>
          <p:nvPr>
            <p:ph type="body" sz="quarter" idx="21" hasCustomPrompt="1"/>
          </p:nvPr>
        </p:nvSpPr>
        <p:spPr>
          <a:xfrm>
            <a:off x="6118671" y="3229520"/>
            <a:ext cx="2692871" cy="295275"/>
          </a:xfrm>
        </p:spPr>
        <p:txBody>
          <a:bodyPr lIns="0" bIns="0" anchor="b">
            <a:normAutofit/>
          </a:bodyPr>
          <a:lstStyle>
            <a:lvl1pPr marL="0" indent="0">
              <a:spcBef>
                <a:spcPts val="0"/>
              </a:spcBef>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19" name="Text Placeholder 45">
            <a:extLst>
              <a:ext uri="{FF2B5EF4-FFF2-40B4-BE49-F238E27FC236}">
                <a16:creationId xmlns:a16="http://schemas.microsoft.com/office/drawing/2014/main" id="{9F09511A-BF35-DDA5-9473-7AD4769E5BDE}"/>
              </a:ext>
            </a:extLst>
          </p:cNvPr>
          <p:cNvSpPr>
            <a:spLocks noGrp="1"/>
          </p:cNvSpPr>
          <p:nvPr>
            <p:ph type="body" sz="quarter" idx="22" hasCustomPrompt="1"/>
          </p:nvPr>
        </p:nvSpPr>
        <p:spPr>
          <a:xfrm>
            <a:off x="6118671" y="3533777"/>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pic>
        <p:nvPicPr>
          <p:cNvPr id="5" name="Graphic 4">
            <a:extLst>
              <a:ext uri="{FF2B5EF4-FFF2-40B4-BE49-F238E27FC236}">
                <a16:creationId xmlns:a16="http://schemas.microsoft.com/office/drawing/2014/main" id="{A75FF612-9839-62C0-88A3-BC0D94F4C11B}"/>
              </a:ext>
            </a:extLst>
          </p:cNvPr>
          <p:cNvPicPr>
            <a:picLocks noChangeAspect="1"/>
          </p:cNvPicPr>
          <p:nvPr userDrawn="1"/>
        </p:nvPicPr>
        <p:blipFill>
          <a:blip r:embed="rId6"/>
          <a:srcRect/>
          <a:stretch/>
        </p:blipFill>
        <p:spPr>
          <a:xfrm>
            <a:off x="6426202" y="4521156"/>
            <a:ext cx="2562724" cy="640681"/>
          </a:xfrm>
          <a:prstGeom prst="rect">
            <a:avLst/>
          </a:prstGeom>
        </p:spPr>
      </p:pic>
    </p:spTree>
    <p:extLst>
      <p:ext uri="{BB962C8B-B14F-4D97-AF65-F5344CB8AC3E}">
        <p14:creationId xmlns:p14="http://schemas.microsoft.com/office/powerpoint/2010/main" val="856957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4 block 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dirty="0"/>
              <a:t>BASIC CONTENT SLIDE</a:t>
            </a:r>
            <a:br>
              <a:rPr lang="en-US" dirty="0"/>
            </a:br>
            <a:r>
              <a:rPr lang="en-US" dirty="0"/>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dirty="0"/>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dirty="0"/>
              <a:t>Slide subtitle sentence case. Optional: delete as needed</a:t>
            </a:r>
          </a:p>
        </p:txBody>
      </p:sp>
      <p:sp>
        <p:nvSpPr>
          <p:cNvPr id="8" name="Text Placeholder 5">
            <a:extLst>
              <a:ext uri="{FF2B5EF4-FFF2-40B4-BE49-F238E27FC236}">
                <a16:creationId xmlns:a16="http://schemas.microsoft.com/office/drawing/2014/main" id="{E51BF1D2-8C7B-AE42-B2C5-BF7A4CD559B5}"/>
              </a:ext>
            </a:extLst>
          </p:cNvPr>
          <p:cNvSpPr>
            <a:spLocks noGrp="1"/>
          </p:cNvSpPr>
          <p:nvPr>
            <p:ph type="body" sz="quarter" idx="16" hasCustomPrompt="1"/>
          </p:nvPr>
        </p:nvSpPr>
        <p:spPr>
          <a:xfrm>
            <a:off x="819628" y="1657348"/>
            <a:ext cx="3723118" cy="1426464"/>
          </a:xfrm>
          <a:solidFill>
            <a:schemeClr val="tx2"/>
          </a:solidFill>
        </p:spPr>
        <p:txBody>
          <a:bodyPr lIns="182880" tIns="182880" rIns="91440" bIns="91440" anchor="t" anchorCtr="0">
            <a:noAutofit/>
          </a:bodyPr>
          <a:lstStyle>
            <a:lvl1pPr marL="0" indent="0">
              <a:buNone/>
              <a:defRPr sz="24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Big idea/Topic</a:t>
            </a:r>
          </a:p>
        </p:txBody>
      </p:sp>
      <p:sp>
        <p:nvSpPr>
          <p:cNvPr id="9" name="Text Placeholder 5">
            <a:extLst>
              <a:ext uri="{FF2B5EF4-FFF2-40B4-BE49-F238E27FC236}">
                <a16:creationId xmlns:a16="http://schemas.microsoft.com/office/drawing/2014/main" id="{9CC8EC55-CB52-3EB0-0CD2-2FD334FE87CE}"/>
              </a:ext>
            </a:extLst>
          </p:cNvPr>
          <p:cNvSpPr>
            <a:spLocks noGrp="1"/>
          </p:cNvSpPr>
          <p:nvPr>
            <p:ph type="body" sz="quarter" idx="17" hasCustomPrompt="1"/>
          </p:nvPr>
        </p:nvSpPr>
        <p:spPr>
          <a:xfrm>
            <a:off x="4631138" y="1657349"/>
            <a:ext cx="3723118" cy="1426464"/>
          </a:xfrm>
          <a:solidFill>
            <a:schemeClr val="tx2"/>
          </a:solidFill>
        </p:spPr>
        <p:txBody>
          <a:bodyPr lIns="182880" tIns="182880" rIns="91440" bIns="91440" anchor="t" anchorCtr="0">
            <a:noAutofit/>
          </a:bodyPr>
          <a:lstStyle>
            <a:lvl1pPr marL="0" indent="0">
              <a:buNone/>
              <a:defRPr sz="24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Big idea/Topic</a:t>
            </a:r>
          </a:p>
        </p:txBody>
      </p:sp>
      <p:sp>
        <p:nvSpPr>
          <p:cNvPr id="11" name="Text Placeholder 5">
            <a:extLst>
              <a:ext uri="{FF2B5EF4-FFF2-40B4-BE49-F238E27FC236}">
                <a16:creationId xmlns:a16="http://schemas.microsoft.com/office/drawing/2014/main" id="{74492F8F-BB13-4522-9262-D3D4E3E35851}"/>
              </a:ext>
            </a:extLst>
          </p:cNvPr>
          <p:cNvSpPr>
            <a:spLocks noGrp="1"/>
          </p:cNvSpPr>
          <p:nvPr>
            <p:ph type="body" sz="quarter" idx="18" hasCustomPrompt="1"/>
          </p:nvPr>
        </p:nvSpPr>
        <p:spPr>
          <a:xfrm>
            <a:off x="819628" y="3174781"/>
            <a:ext cx="3723118" cy="1426464"/>
          </a:xfrm>
          <a:solidFill>
            <a:schemeClr val="tx2"/>
          </a:solidFill>
        </p:spPr>
        <p:txBody>
          <a:bodyPr lIns="182880" tIns="182880" rIns="91440" bIns="91440" anchor="t" anchorCtr="0">
            <a:noAutofit/>
          </a:bodyPr>
          <a:lstStyle>
            <a:lvl1pPr marL="0" indent="0">
              <a:buNone/>
              <a:defRPr sz="24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Big idea/Topic</a:t>
            </a:r>
          </a:p>
        </p:txBody>
      </p:sp>
      <p:sp>
        <p:nvSpPr>
          <p:cNvPr id="12" name="Text Placeholder 5">
            <a:extLst>
              <a:ext uri="{FF2B5EF4-FFF2-40B4-BE49-F238E27FC236}">
                <a16:creationId xmlns:a16="http://schemas.microsoft.com/office/drawing/2014/main" id="{59A5E982-F2D5-FC63-C9EC-95A25009EEB2}"/>
              </a:ext>
            </a:extLst>
          </p:cNvPr>
          <p:cNvSpPr>
            <a:spLocks noGrp="1"/>
          </p:cNvSpPr>
          <p:nvPr>
            <p:ph type="body" sz="quarter" idx="19" hasCustomPrompt="1"/>
          </p:nvPr>
        </p:nvSpPr>
        <p:spPr>
          <a:xfrm>
            <a:off x="4631138" y="3174781"/>
            <a:ext cx="3723118" cy="1426464"/>
          </a:xfrm>
          <a:solidFill>
            <a:schemeClr val="tx2"/>
          </a:solidFill>
        </p:spPr>
        <p:txBody>
          <a:bodyPr lIns="182880" tIns="182880" rIns="91440" bIns="91440" anchor="t" anchorCtr="0">
            <a:noAutofit/>
          </a:bodyPr>
          <a:lstStyle>
            <a:lvl1pPr marL="0" indent="0">
              <a:buNone/>
              <a:defRPr sz="24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Big idea/Topic</a:t>
            </a:r>
          </a:p>
        </p:txBody>
      </p:sp>
    </p:spTree>
    <p:extLst>
      <p:ext uri="{BB962C8B-B14F-4D97-AF65-F5344CB8AC3E}">
        <p14:creationId xmlns:p14="http://schemas.microsoft.com/office/powerpoint/2010/main" val="2865167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3 column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dirty="0"/>
              <a:t>BASIC CONTENT SLIDE</a:t>
            </a:r>
            <a:br>
              <a:rPr lang="en-US" dirty="0"/>
            </a:br>
            <a:r>
              <a:rPr lang="en-US" dirty="0"/>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dirty="0"/>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dirty="0"/>
              <a:t>Slide subtitle sentence case. Optional: delete as needed</a:t>
            </a:r>
          </a:p>
        </p:txBody>
      </p:sp>
      <p:sp>
        <p:nvSpPr>
          <p:cNvPr id="6" name="Text Placeholder 5">
            <a:extLst>
              <a:ext uri="{FF2B5EF4-FFF2-40B4-BE49-F238E27FC236}">
                <a16:creationId xmlns:a16="http://schemas.microsoft.com/office/drawing/2014/main" id="{6FC0DE28-2C3E-0EAF-93C5-37D6D8C0CD54}"/>
              </a:ext>
            </a:extLst>
          </p:cNvPr>
          <p:cNvSpPr>
            <a:spLocks noGrp="1"/>
          </p:cNvSpPr>
          <p:nvPr>
            <p:ph type="body" sz="quarter" idx="14"/>
          </p:nvPr>
        </p:nvSpPr>
        <p:spPr>
          <a:xfrm>
            <a:off x="457199" y="3711575"/>
            <a:ext cx="2679698" cy="993775"/>
          </a:xfrm>
          <a:noFill/>
        </p:spPr>
        <p:txBody>
          <a:bodyPr lIns="0" tIns="91440" rIns="45720" bIns="45720">
            <a:normAutofit/>
          </a:bodyPr>
          <a:lstStyle>
            <a:lvl1pPr>
              <a:defRPr sz="1400"/>
            </a:lvl1pPr>
            <a:lvl2pPr>
              <a:defRPr sz="1400"/>
            </a:lvl2pPr>
            <a:lvl3pPr>
              <a:defRPr sz="1600"/>
            </a:lvl3pPr>
            <a:lvl4pPr>
              <a:defRPr sz="1600"/>
            </a:lvl4pPr>
            <a:lvl5pPr>
              <a:defRPr sz="1600"/>
            </a:lvl5pPr>
          </a:lstStyle>
          <a:p>
            <a:pPr lvl="0"/>
            <a:r>
              <a:rPr lang="en-US" dirty="0"/>
              <a:t>Click to edit Master text styles</a:t>
            </a:r>
          </a:p>
        </p:txBody>
      </p:sp>
      <p:sp>
        <p:nvSpPr>
          <p:cNvPr id="7" name="Text Placeholder 5">
            <a:extLst>
              <a:ext uri="{FF2B5EF4-FFF2-40B4-BE49-F238E27FC236}">
                <a16:creationId xmlns:a16="http://schemas.microsoft.com/office/drawing/2014/main" id="{27E01C83-966B-62F9-D4BF-6F48E204A567}"/>
              </a:ext>
            </a:extLst>
          </p:cNvPr>
          <p:cNvSpPr>
            <a:spLocks noGrp="1"/>
          </p:cNvSpPr>
          <p:nvPr>
            <p:ph type="body" sz="quarter" idx="15"/>
          </p:nvPr>
        </p:nvSpPr>
        <p:spPr>
          <a:xfrm>
            <a:off x="3302949" y="3711575"/>
            <a:ext cx="2679695" cy="993775"/>
          </a:xfrm>
          <a:noFill/>
        </p:spPr>
        <p:txBody>
          <a:bodyPr lIns="0" tIns="91440" rIns="45720" bIns="45720">
            <a:normAutofit/>
          </a:bodyPr>
          <a:lstStyle>
            <a:lvl1pPr>
              <a:defRPr sz="1400"/>
            </a:lvl1pPr>
            <a:lvl2pPr>
              <a:defRPr sz="1400"/>
            </a:lvl2pPr>
            <a:lvl3pPr>
              <a:defRPr sz="1600"/>
            </a:lvl3pPr>
            <a:lvl4pPr>
              <a:defRPr sz="1600"/>
            </a:lvl4pPr>
            <a:lvl5pPr>
              <a:defRPr sz="1600"/>
            </a:lvl5pPr>
          </a:lstStyle>
          <a:p>
            <a:pPr lvl="0"/>
            <a:r>
              <a:rPr lang="en-US" dirty="0"/>
              <a:t>Click to edit Master text styles</a:t>
            </a:r>
          </a:p>
        </p:txBody>
      </p:sp>
      <p:sp>
        <p:nvSpPr>
          <p:cNvPr id="5" name="Text Placeholder 5">
            <a:extLst>
              <a:ext uri="{FF2B5EF4-FFF2-40B4-BE49-F238E27FC236}">
                <a16:creationId xmlns:a16="http://schemas.microsoft.com/office/drawing/2014/main" id="{AD342F2D-DDFA-2AD9-2E71-9106C802294F}"/>
              </a:ext>
            </a:extLst>
          </p:cNvPr>
          <p:cNvSpPr>
            <a:spLocks noGrp="1"/>
          </p:cNvSpPr>
          <p:nvPr>
            <p:ph type="body" sz="quarter" idx="18"/>
          </p:nvPr>
        </p:nvSpPr>
        <p:spPr>
          <a:xfrm>
            <a:off x="6159500" y="3711575"/>
            <a:ext cx="2679700" cy="993775"/>
          </a:xfrm>
          <a:noFill/>
        </p:spPr>
        <p:txBody>
          <a:bodyPr lIns="0" tIns="91440" rIns="45720" bIns="45720">
            <a:normAutofit/>
          </a:bodyPr>
          <a:lstStyle>
            <a:lvl1pPr>
              <a:defRPr sz="1400"/>
            </a:lvl1pPr>
            <a:lvl2pPr>
              <a:defRPr sz="1400"/>
            </a:lvl2pPr>
            <a:lvl3pPr>
              <a:defRPr sz="1600"/>
            </a:lvl3pPr>
            <a:lvl4pPr>
              <a:defRPr sz="1600"/>
            </a:lvl4pPr>
            <a:lvl5pPr>
              <a:defRPr sz="1600"/>
            </a:lvl5pPr>
          </a:lstStyle>
          <a:p>
            <a:pPr lvl="0"/>
            <a:r>
              <a:rPr lang="en-US" dirty="0"/>
              <a:t>Click to edit Master text styles</a:t>
            </a:r>
          </a:p>
        </p:txBody>
      </p:sp>
      <p:sp>
        <p:nvSpPr>
          <p:cNvPr id="14" name="Picture Placeholder 13">
            <a:extLst>
              <a:ext uri="{FF2B5EF4-FFF2-40B4-BE49-F238E27FC236}">
                <a16:creationId xmlns:a16="http://schemas.microsoft.com/office/drawing/2014/main" id="{2117CC75-B838-68D6-2E0E-876246E59A71}"/>
              </a:ext>
            </a:extLst>
          </p:cNvPr>
          <p:cNvSpPr>
            <a:spLocks noGrp="1"/>
          </p:cNvSpPr>
          <p:nvPr>
            <p:ph type="pic" sz="quarter" idx="19"/>
          </p:nvPr>
        </p:nvSpPr>
        <p:spPr>
          <a:xfrm>
            <a:off x="457199" y="1657349"/>
            <a:ext cx="2679700" cy="2054225"/>
          </a:xfrm>
          <a:solidFill>
            <a:schemeClr val="bg1">
              <a:lumMod val="75000"/>
            </a:schemeClr>
          </a:solidFill>
        </p:spPr>
        <p:txBody>
          <a:bodyPr tIns="365760"/>
          <a:lstStyle>
            <a:lvl1pPr marL="0" indent="0" algn="ctr">
              <a:buFontTx/>
              <a:buNone/>
              <a:defRPr/>
            </a:lvl1pPr>
          </a:lstStyle>
          <a:p>
            <a:endParaRPr lang="en-US"/>
          </a:p>
        </p:txBody>
      </p:sp>
      <p:sp>
        <p:nvSpPr>
          <p:cNvPr id="15" name="Picture Placeholder 13">
            <a:extLst>
              <a:ext uri="{FF2B5EF4-FFF2-40B4-BE49-F238E27FC236}">
                <a16:creationId xmlns:a16="http://schemas.microsoft.com/office/drawing/2014/main" id="{44614E93-F67D-FFB0-1593-0C05E96A4FFD}"/>
              </a:ext>
            </a:extLst>
          </p:cNvPr>
          <p:cNvSpPr>
            <a:spLocks noGrp="1"/>
          </p:cNvSpPr>
          <p:nvPr>
            <p:ph type="pic" sz="quarter" idx="20"/>
          </p:nvPr>
        </p:nvSpPr>
        <p:spPr>
          <a:xfrm>
            <a:off x="3302950" y="1657349"/>
            <a:ext cx="2679700" cy="2054225"/>
          </a:xfrm>
          <a:solidFill>
            <a:schemeClr val="bg1">
              <a:lumMod val="75000"/>
            </a:schemeClr>
          </a:solidFill>
        </p:spPr>
        <p:txBody>
          <a:bodyPr tIns="365760"/>
          <a:lstStyle>
            <a:lvl1pPr marL="0" indent="0" algn="ctr">
              <a:buFontTx/>
              <a:buNone/>
              <a:defRPr/>
            </a:lvl1pPr>
          </a:lstStyle>
          <a:p>
            <a:endParaRPr lang="en-US"/>
          </a:p>
        </p:txBody>
      </p:sp>
      <p:sp>
        <p:nvSpPr>
          <p:cNvPr id="16" name="Picture Placeholder 13">
            <a:extLst>
              <a:ext uri="{FF2B5EF4-FFF2-40B4-BE49-F238E27FC236}">
                <a16:creationId xmlns:a16="http://schemas.microsoft.com/office/drawing/2014/main" id="{FF202DA5-E559-E016-1658-76A0FFD0A7A9}"/>
              </a:ext>
            </a:extLst>
          </p:cNvPr>
          <p:cNvSpPr>
            <a:spLocks noGrp="1"/>
          </p:cNvSpPr>
          <p:nvPr>
            <p:ph type="pic" sz="quarter" idx="21"/>
          </p:nvPr>
        </p:nvSpPr>
        <p:spPr>
          <a:xfrm>
            <a:off x="6159500" y="1657349"/>
            <a:ext cx="2679700" cy="2054225"/>
          </a:xfrm>
          <a:solidFill>
            <a:schemeClr val="bg1">
              <a:lumMod val="75000"/>
            </a:schemeClr>
          </a:solidFill>
        </p:spPr>
        <p:txBody>
          <a:bodyPr tIns="365760"/>
          <a:lstStyle>
            <a:lvl1pPr marL="0" indent="0" algn="ctr">
              <a:buFontTx/>
              <a:buNone/>
              <a:defRPr/>
            </a:lvl1pPr>
          </a:lstStyle>
          <a:p>
            <a:endParaRPr lang="en-US"/>
          </a:p>
        </p:txBody>
      </p:sp>
      <p:cxnSp>
        <p:nvCxnSpPr>
          <p:cNvPr id="18" name="Straight Connector 17">
            <a:extLst>
              <a:ext uri="{FF2B5EF4-FFF2-40B4-BE49-F238E27FC236}">
                <a16:creationId xmlns:a16="http://schemas.microsoft.com/office/drawing/2014/main" id="{B59A614F-1746-5E7E-6E40-C0C352E3B87C}"/>
              </a:ext>
            </a:extLst>
          </p:cNvPr>
          <p:cNvCxnSpPr/>
          <p:nvPr userDrawn="1"/>
        </p:nvCxnSpPr>
        <p:spPr>
          <a:xfrm>
            <a:off x="3219924" y="1521151"/>
            <a:ext cx="0" cy="327304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24D771-DA9F-AFF7-8014-770E6875CD71}"/>
              </a:ext>
            </a:extLst>
          </p:cNvPr>
          <p:cNvCxnSpPr/>
          <p:nvPr userDrawn="1"/>
        </p:nvCxnSpPr>
        <p:spPr>
          <a:xfrm>
            <a:off x="6078494" y="1521151"/>
            <a:ext cx="0" cy="327304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356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4BDB185A-767C-30D3-5FC4-487AEE46B025}"/>
              </a:ext>
            </a:extLst>
          </p:cNvPr>
          <p:cNvSpPr>
            <a:spLocks noGrp="1"/>
          </p:cNvSpPr>
          <p:nvPr>
            <p:ph type="media" sz="quarter" idx="11" hasCustomPrompt="1"/>
          </p:nvPr>
        </p:nvSpPr>
        <p:spPr>
          <a:xfrm>
            <a:off x="0" y="0"/>
            <a:ext cx="9144000" cy="5143500"/>
          </a:xfrm>
          <a:solidFill>
            <a:schemeClr val="tx1"/>
          </a:solidFill>
        </p:spPr>
        <p:txBody>
          <a:bodyPr lIns="0" tIns="1371600"/>
          <a:lstStyle>
            <a:lvl1pPr marL="0" indent="0" algn="ctr">
              <a:buFontTx/>
              <a:buNone/>
              <a:defRPr>
                <a:solidFill>
                  <a:schemeClr val="bg1"/>
                </a:solidFill>
              </a:defRPr>
            </a:lvl1pPr>
          </a:lstStyle>
          <a:p>
            <a:r>
              <a:rPr lang="en-US" dirty="0"/>
              <a:t>CLICK ICON TO INSERT VIDEO</a:t>
            </a:r>
          </a:p>
        </p:txBody>
      </p:sp>
      <p:sp>
        <p:nvSpPr>
          <p:cNvPr id="2" name="Title 1">
            <a:extLst>
              <a:ext uri="{FF2B5EF4-FFF2-40B4-BE49-F238E27FC236}">
                <a16:creationId xmlns:a16="http://schemas.microsoft.com/office/drawing/2014/main" id="{A5D9493A-47CC-919A-B438-67612BC54B04}"/>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t>Headline in all caps 28pt </a:t>
            </a:r>
            <a:br>
              <a:rPr lang="en-US" dirty="0"/>
            </a:br>
            <a:r>
              <a:rPr lang="en-US" dirty="0"/>
              <a:t>preferred as one or two lines</a:t>
            </a:r>
          </a:p>
        </p:txBody>
      </p:sp>
    </p:spTree>
    <p:extLst>
      <p:ext uri="{BB962C8B-B14F-4D97-AF65-F5344CB8AC3E}">
        <p14:creationId xmlns:p14="http://schemas.microsoft.com/office/powerpoint/2010/main" val="3644917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slide Argonn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3DEC59-F5CF-CEAA-802E-33C6505C449D}"/>
              </a:ext>
            </a:extLst>
          </p:cNvPr>
          <p:cNvPicPr>
            <a:picLocks noChangeAspect="1"/>
          </p:cNvPicPr>
          <p:nvPr userDrawn="1"/>
        </p:nvPicPr>
        <p:blipFill rotWithShape="1">
          <a:blip r:embed="rId2"/>
          <a:srcRect l="4900" t="26977" r="8429" b="1"/>
          <a:stretch/>
        </p:blipFill>
        <p:spPr>
          <a:xfrm>
            <a:off x="0" y="0"/>
            <a:ext cx="9142729" cy="5143500"/>
          </a:xfrm>
          <a:prstGeom prst="rect">
            <a:avLst/>
          </a:prstGeom>
        </p:spPr>
      </p:pic>
      <p:pic>
        <p:nvPicPr>
          <p:cNvPr id="9" name="Picture 8">
            <a:extLst>
              <a:ext uri="{FF2B5EF4-FFF2-40B4-BE49-F238E27FC236}">
                <a16:creationId xmlns:a16="http://schemas.microsoft.com/office/drawing/2014/main" id="{B80802B6-4722-244C-B8A6-46B69A03D820}"/>
              </a:ext>
            </a:extLst>
          </p:cNvPr>
          <p:cNvPicPr>
            <a:picLocks noChangeAspect="1"/>
          </p:cNvPicPr>
          <p:nvPr userDrawn="1"/>
        </p:nvPicPr>
        <p:blipFill rotWithShape="1">
          <a:blip r:embed="rId3" cstate="hqprint">
            <a:alphaModFix amt="80000"/>
            <a:extLst>
              <a:ext uri="{28A0092B-C50C-407E-A947-70E740481C1C}">
                <a14:useLocalDpi xmlns:a14="http://schemas.microsoft.com/office/drawing/2010/main"/>
              </a:ext>
            </a:extLst>
          </a:blip>
          <a:srcRect l="7274" t="-204" r="7262" b="2069"/>
          <a:stretch/>
        </p:blipFill>
        <p:spPr>
          <a:xfrm>
            <a:off x="0" y="-10684"/>
            <a:ext cx="9144000" cy="5154184"/>
          </a:xfrm>
          <a:prstGeom prst="rect">
            <a:avLst/>
          </a:prstGeom>
        </p:spPr>
      </p:pic>
      <p:grpSp>
        <p:nvGrpSpPr>
          <p:cNvPr id="2" name="Group 1">
            <a:extLst>
              <a:ext uri="{FF2B5EF4-FFF2-40B4-BE49-F238E27FC236}">
                <a16:creationId xmlns:a16="http://schemas.microsoft.com/office/drawing/2014/main" id="{51AD80AF-1545-2888-DC5C-2ACBBB58F56B}"/>
              </a:ext>
            </a:extLst>
          </p:cNvPr>
          <p:cNvGrpSpPr>
            <a:grpSpLocks noChangeAspect="1"/>
          </p:cNvGrpSpPr>
          <p:nvPr userDrawn="1"/>
        </p:nvGrpSpPr>
        <p:grpSpPr bwMode="auto">
          <a:xfrm>
            <a:off x="1586265" y="1304924"/>
            <a:ext cx="5971470" cy="2336662"/>
            <a:chOff x="4398" y="-378"/>
            <a:chExt cx="1104" cy="432"/>
          </a:xfrm>
        </p:grpSpPr>
        <p:sp>
          <p:nvSpPr>
            <p:cNvPr id="3" name="Rectangle 2">
              <a:extLst>
                <a:ext uri="{FF2B5EF4-FFF2-40B4-BE49-F238E27FC236}">
                  <a16:creationId xmlns:a16="http://schemas.microsoft.com/office/drawing/2014/main" id="{76CD385B-D85D-B64D-C7C5-0741D4FDA11F}"/>
                </a:ext>
              </a:extLst>
            </p:cNvPr>
            <p:cNvSpPr>
              <a:spLocks noChangeArrowheads="1"/>
            </p:cNvSpPr>
            <p:nvPr/>
          </p:nvSpPr>
          <p:spPr bwMode="auto">
            <a:xfrm>
              <a:off x="4398" y="-378"/>
              <a:ext cx="1104" cy="432"/>
            </a:xfrm>
            <a:prstGeom prst="rect">
              <a:avLst/>
            </a:prstGeom>
            <a:noFill/>
            <a:ln w="0">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6" name="Freeform 5">
              <a:extLst>
                <a:ext uri="{FF2B5EF4-FFF2-40B4-BE49-F238E27FC236}">
                  <a16:creationId xmlns:a16="http://schemas.microsoft.com/office/drawing/2014/main" id="{5565DEB9-167C-3795-A7E1-78040F365E4B}"/>
                </a:ext>
              </a:extLst>
            </p:cNvPr>
            <p:cNvSpPr>
              <a:spLocks noEditPoints="1"/>
            </p:cNvSpPr>
            <p:nvPr/>
          </p:nvSpPr>
          <p:spPr bwMode="auto">
            <a:xfrm>
              <a:off x="5198" y="-264"/>
              <a:ext cx="194" cy="168"/>
            </a:xfrm>
            <a:custGeom>
              <a:avLst/>
              <a:gdLst>
                <a:gd name="T0" fmla="*/ 405 w 580"/>
                <a:gd name="T1" fmla="*/ 360 h 502"/>
                <a:gd name="T2" fmla="*/ 441 w 580"/>
                <a:gd name="T3" fmla="*/ 422 h 502"/>
                <a:gd name="T4" fmla="*/ 473 w 580"/>
                <a:gd name="T5" fmla="*/ 478 h 502"/>
                <a:gd name="T6" fmla="*/ 485 w 580"/>
                <a:gd name="T7" fmla="*/ 478 h 502"/>
                <a:gd name="T8" fmla="*/ 518 w 580"/>
                <a:gd name="T9" fmla="*/ 422 h 502"/>
                <a:gd name="T10" fmla="*/ 554 w 580"/>
                <a:gd name="T11" fmla="*/ 360 h 502"/>
                <a:gd name="T12" fmla="*/ 392 w 580"/>
                <a:gd name="T13" fmla="*/ 338 h 502"/>
                <a:gd name="T14" fmla="*/ 186 w 580"/>
                <a:gd name="T15" fmla="*/ 357 h 502"/>
                <a:gd name="T16" fmla="*/ 153 w 580"/>
                <a:gd name="T17" fmla="*/ 415 h 502"/>
                <a:gd name="T18" fmla="*/ 119 w 580"/>
                <a:gd name="T19" fmla="*/ 473 h 502"/>
                <a:gd name="T20" fmla="*/ 471 w 580"/>
                <a:gd name="T21" fmla="*/ 493 h 502"/>
                <a:gd name="T22" fmla="*/ 452 w 580"/>
                <a:gd name="T23" fmla="*/ 461 h 502"/>
                <a:gd name="T24" fmla="*/ 416 w 580"/>
                <a:gd name="T25" fmla="*/ 399 h 502"/>
                <a:gd name="T26" fmla="*/ 387 w 580"/>
                <a:gd name="T27" fmla="*/ 347 h 502"/>
                <a:gd name="T28" fmla="*/ 13 w 580"/>
                <a:gd name="T29" fmla="*/ 338 h 502"/>
                <a:gd name="T30" fmla="*/ 33 w 580"/>
                <a:gd name="T31" fmla="*/ 373 h 502"/>
                <a:gd name="T32" fmla="*/ 71 w 580"/>
                <a:gd name="T33" fmla="*/ 438 h 502"/>
                <a:gd name="T34" fmla="*/ 98 w 580"/>
                <a:gd name="T35" fmla="*/ 485 h 502"/>
                <a:gd name="T36" fmla="*/ 112 w 580"/>
                <a:gd name="T37" fmla="*/ 467 h 502"/>
                <a:gd name="T38" fmla="*/ 148 w 580"/>
                <a:gd name="T39" fmla="*/ 405 h 502"/>
                <a:gd name="T40" fmla="*/ 180 w 580"/>
                <a:gd name="T41" fmla="*/ 349 h 502"/>
                <a:gd name="T42" fmla="*/ 290 w 580"/>
                <a:gd name="T43" fmla="*/ 178 h 502"/>
                <a:gd name="T44" fmla="*/ 270 w 580"/>
                <a:gd name="T45" fmla="*/ 213 h 502"/>
                <a:gd name="T46" fmla="*/ 232 w 580"/>
                <a:gd name="T47" fmla="*/ 278 h 502"/>
                <a:gd name="T48" fmla="*/ 204 w 580"/>
                <a:gd name="T49" fmla="*/ 326 h 502"/>
                <a:gd name="T50" fmla="*/ 370 w 580"/>
                <a:gd name="T51" fmla="*/ 319 h 502"/>
                <a:gd name="T52" fmla="*/ 338 w 580"/>
                <a:gd name="T53" fmla="*/ 262 h 502"/>
                <a:gd name="T54" fmla="*/ 302 w 580"/>
                <a:gd name="T55" fmla="*/ 200 h 502"/>
                <a:gd name="T56" fmla="*/ 384 w 580"/>
                <a:gd name="T57" fmla="*/ 14 h 502"/>
                <a:gd name="T58" fmla="*/ 366 w 580"/>
                <a:gd name="T59" fmla="*/ 47 h 502"/>
                <a:gd name="T60" fmla="*/ 330 w 580"/>
                <a:gd name="T61" fmla="*/ 109 h 502"/>
                <a:gd name="T62" fmla="*/ 300 w 580"/>
                <a:gd name="T63" fmla="*/ 160 h 502"/>
                <a:gd name="T64" fmla="*/ 301 w 580"/>
                <a:gd name="T65" fmla="*/ 178 h 502"/>
                <a:gd name="T66" fmla="*/ 331 w 580"/>
                <a:gd name="T67" fmla="*/ 232 h 502"/>
                <a:gd name="T68" fmla="*/ 369 w 580"/>
                <a:gd name="T69" fmla="*/ 296 h 502"/>
                <a:gd name="T70" fmla="*/ 387 w 580"/>
                <a:gd name="T71" fmla="*/ 329 h 502"/>
                <a:gd name="T72" fmla="*/ 554 w 580"/>
                <a:gd name="T73" fmla="*/ 307 h 502"/>
                <a:gd name="T74" fmla="*/ 510 w 580"/>
                <a:gd name="T75" fmla="*/ 231 h 502"/>
                <a:gd name="T76" fmla="*/ 454 w 580"/>
                <a:gd name="T77" fmla="*/ 135 h 502"/>
                <a:gd name="T78" fmla="*/ 406 w 580"/>
                <a:gd name="T79" fmla="*/ 52 h 502"/>
                <a:gd name="T80" fmla="*/ 384 w 580"/>
                <a:gd name="T81" fmla="*/ 14 h 502"/>
                <a:gd name="T82" fmla="*/ 182 w 580"/>
                <a:gd name="T83" fmla="*/ 36 h 502"/>
                <a:gd name="T84" fmla="*/ 138 w 580"/>
                <a:gd name="T85" fmla="*/ 112 h 502"/>
                <a:gd name="T86" fmla="*/ 83 w 580"/>
                <a:gd name="T87" fmla="*/ 208 h 502"/>
                <a:gd name="T88" fmla="*/ 35 w 580"/>
                <a:gd name="T89" fmla="*/ 291 h 502"/>
                <a:gd name="T90" fmla="*/ 13 w 580"/>
                <a:gd name="T91" fmla="*/ 329 h 502"/>
                <a:gd name="T92" fmla="*/ 203 w 580"/>
                <a:gd name="T93" fmla="*/ 310 h 502"/>
                <a:gd name="T94" fmla="*/ 239 w 580"/>
                <a:gd name="T95" fmla="*/ 249 h 502"/>
                <a:gd name="T96" fmla="*/ 273 w 580"/>
                <a:gd name="T97" fmla="*/ 188 h 502"/>
                <a:gd name="T98" fmla="*/ 283 w 580"/>
                <a:gd name="T99" fmla="*/ 167 h 502"/>
                <a:gd name="T100" fmla="*/ 259 w 580"/>
                <a:gd name="T101" fmla="*/ 124 h 502"/>
                <a:gd name="T102" fmla="*/ 222 w 580"/>
                <a:gd name="T103" fmla="*/ 61 h 502"/>
                <a:gd name="T104" fmla="*/ 196 w 580"/>
                <a:gd name="T105" fmla="*/ 17 h 502"/>
                <a:gd name="T106" fmla="*/ 209 w 580"/>
                <a:gd name="T107" fmla="*/ 20 h 502"/>
                <a:gd name="T108" fmla="*/ 242 w 580"/>
                <a:gd name="T109" fmla="*/ 77 h 502"/>
                <a:gd name="T110" fmla="*/ 277 w 580"/>
                <a:gd name="T111" fmla="*/ 138 h 502"/>
                <a:gd name="T112" fmla="*/ 292 w 580"/>
                <a:gd name="T113" fmla="*/ 157 h 502"/>
                <a:gd name="T114" fmla="*/ 319 w 580"/>
                <a:gd name="T115" fmla="*/ 110 h 502"/>
                <a:gd name="T116" fmla="*/ 356 w 580"/>
                <a:gd name="T117" fmla="*/ 44 h 502"/>
                <a:gd name="T118" fmla="*/ 376 w 580"/>
                <a:gd name="T119" fmla="*/ 9 h 502"/>
                <a:gd name="T120" fmla="*/ 580 w 580"/>
                <a:gd name="T121" fmla="*/ 334 h 502"/>
                <a:gd name="T122" fmla="*/ 192 w 580"/>
                <a:gd name="T1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0" h="502">
                  <a:moveTo>
                    <a:pt x="392" y="338"/>
                  </a:moveTo>
                  <a:lnTo>
                    <a:pt x="394" y="342"/>
                  </a:lnTo>
                  <a:lnTo>
                    <a:pt x="399" y="349"/>
                  </a:lnTo>
                  <a:lnTo>
                    <a:pt x="405" y="360"/>
                  </a:lnTo>
                  <a:lnTo>
                    <a:pt x="413" y="373"/>
                  </a:lnTo>
                  <a:lnTo>
                    <a:pt x="421" y="389"/>
                  </a:lnTo>
                  <a:lnTo>
                    <a:pt x="431" y="405"/>
                  </a:lnTo>
                  <a:lnTo>
                    <a:pt x="441" y="422"/>
                  </a:lnTo>
                  <a:lnTo>
                    <a:pt x="450" y="438"/>
                  </a:lnTo>
                  <a:lnTo>
                    <a:pt x="459" y="453"/>
                  </a:lnTo>
                  <a:lnTo>
                    <a:pt x="467" y="467"/>
                  </a:lnTo>
                  <a:lnTo>
                    <a:pt x="473" y="478"/>
                  </a:lnTo>
                  <a:lnTo>
                    <a:pt x="477" y="485"/>
                  </a:lnTo>
                  <a:lnTo>
                    <a:pt x="479" y="488"/>
                  </a:lnTo>
                  <a:lnTo>
                    <a:pt x="481" y="485"/>
                  </a:lnTo>
                  <a:lnTo>
                    <a:pt x="485" y="478"/>
                  </a:lnTo>
                  <a:lnTo>
                    <a:pt x="491" y="467"/>
                  </a:lnTo>
                  <a:lnTo>
                    <a:pt x="500" y="453"/>
                  </a:lnTo>
                  <a:lnTo>
                    <a:pt x="509" y="438"/>
                  </a:lnTo>
                  <a:lnTo>
                    <a:pt x="518" y="422"/>
                  </a:lnTo>
                  <a:lnTo>
                    <a:pt x="528" y="405"/>
                  </a:lnTo>
                  <a:lnTo>
                    <a:pt x="538" y="389"/>
                  </a:lnTo>
                  <a:lnTo>
                    <a:pt x="546" y="373"/>
                  </a:lnTo>
                  <a:lnTo>
                    <a:pt x="554" y="360"/>
                  </a:lnTo>
                  <a:lnTo>
                    <a:pt x="560" y="349"/>
                  </a:lnTo>
                  <a:lnTo>
                    <a:pt x="565" y="342"/>
                  </a:lnTo>
                  <a:lnTo>
                    <a:pt x="567" y="338"/>
                  </a:lnTo>
                  <a:lnTo>
                    <a:pt x="392" y="338"/>
                  </a:lnTo>
                  <a:close/>
                  <a:moveTo>
                    <a:pt x="197" y="338"/>
                  </a:moveTo>
                  <a:lnTo>
                    <a:pt x="196" y="341"/>
                  </a:lnTo>
                  <a:lnTo>
                    <a:pt x="192" y="347"/>
                  </a:lnTo>
                  <a:lnTo>
                    <a:pt x="186" y="357"/>
                  </a:lnTo>
                  <a:lnTo>
                    <a:pt x="179" y="369"/>
                  </a:lnTo>
                  <a:lnTo>
                    <a:pt x="171" y="383"/>
                  </a:lnTo>
                  <a:lnTo>
                    <a:pt x="162" y="399"/>
                  </a:lnTo>
                  <a:lnTo>
                    <a:pt x="153" y="415"/>
                  </a:lnTo>
                  <a:lnTo>
                    <a:pt x="144" y="431"/>
                  </a:lnTo>
                  <a:lnTo>
                    <a:pt x="135" y="446"/>
                  </a:lnTo>
                  <a:lnTo>
                    <a:pt x="126" y="461"/>
                  </a:lnTo>
                  <a:lnTo>
                    <a:pt x="119" y="473"/>
                  </a:lnTo>
                  <a:lnTo>
                    <a:pt x="114" y="483"/>
                  </a:lnTo>
                  <a:lnTo>
                    <a:pt x="110" y="490"/>
                  </a:lnTo>
                  <a:lnTo>
                    <a:pt x="108" y="493"/>
                  </a:lnTo>
                  <a:lnTo>
                    <a:pt x="471" y="493"/>
                  </a:lnTo>
                  <a:lnTo>
                    <a:pt x="469" y="490"/>
                  </a:lnTo>
                  <a:lnTo>
                    <a:pt x="465" y="483"/>
                  </a:lnTo>
                  <a:lnTo>
                    <a:pt x="460" y="473"/>
                  </a:lnTo>
                  <a:lnTo>
                    <a:pt x="452" y="461"/>
                  </a:lnTo>
                  <a:lnTo>
                    <a:pt x="444" y="446"/>
                  </a:lnTo>
                  <a:lnTo>
                    <a:pt x="435" y="431"/>
                  </a:lnTo>
                  <a:lnTo>
                    <a:pt x="426" y="415"/>
                  </a:lnTo>
                  <a:lnTo>
                    <a:pt x="416" y="399"/>
                  </a:lnTo>
                  <a:lnTo>
                    <a:pt x="408" y="383"/>
                  </a:lnTo>
                  <a:lnTo>
                    <a:pt x="399" y="369"/>
                  </a:lnTo>
                  <a:lnTo>
                    <a:pt x="392" y="357"/>
                  </a:lnTo>
                  <a:lnTo>
                    <a:pt x="387" y="347"/>
                  </a:lnTo>
                  <a:lnTo>
                    <a:pt x="383" y="341"/>
                  </a:lnTo>
                  <a:lnTo>
                    <a:pt x="382" y="338"/>
                  </a:lnTo>
                  <a:lnTo>
                    <a:pt x="197" y="338"/>
                  </a:lnTo>
                  <a:close/>
                  <a:moveTo>
                    <a:pt x="13" y="338"/>
                  </a:moveTo>
                  <a:lnTo>
                    <a:pt x="15" y="342"/>
                  </a:lnTo>
                  <a:lnTo>
                    <a:pt x="19" y="349"/>
                  </a:lnTo>
                  <a:lnTo>
                    <a:pt x="25" y="359"/>
                  </a:lnTo>
                  <a:lnTo>
                    <a:pt x="33" y="373"/>
                  </a:lnTo>
                  <a:lnTo>
                    <a:pt x="42" y="388"/>
                  </a:lnTo>
                  <a:lnTo>
                    <a:pt x="51" y="405"/>
                  </a:lnTo>
                  <a:lnTo>
                    <a:pt x="61" y="421"/>
                  </a:lnTo>
                  <a:lnTo>
                    <a:pt x="71" y="438"/>
                  </a:lnTo>
                  <a:lnTo>
                    <a:pt x="80" y="453"/>
                  </a:lnTo>
                  <a:lnTo>
                    <a:pt x="87" y="467"/>
                  </a:lnTo>
                  <a:lnTo>
                    <a:pt x="94" y="478"/>
                  </a:lnTo>
                  <a:lnTo>
                    <a:pt x="98" y="485"/>
                  </a:lnTo>
                  <a:lnTo>
                    <a:pt x="100" y="488"/>
                  </a:lnTo>
                  <a:lnTo>
                    <a:pt x="102" y="485"/>
                  </a:lnTo>
                  <a:lnTo>
                    <a:pt x="106" y="478"/>
                  </a:lnTo>
                  <a:lnTo>
                    <a:pt x="112" y="467"/>
                  </a:lnTo>
                  <a:lnTo>
                    <a:pt x="120" y="453"/>
                  </a:lnTo>
                  <a:lnTo>
                    <a:pt x="129" y="438"/>
                  </a:lnTo>
                  <a:lnTo>
                    <a:pt x="138" y="422"/>
                  </a:lnTo>
                  <a:lnTo>
                    <a:pt x="148" y="405"/>
                  </a:lnTo>
                  <a:lnTo>
                    <a:pt x="157" y="389"/>
                  </a:lnTo>
                  <a:lnTo>
                    <a:pt x="166" y="373"/>
                  </a:lnTo>
                  <a:lnTo>
                    <a:pt x="174" y="360"/>
                  </a:lnTo>
                  <a:lnTo>
                    <a:pt x="180" y="349"/>
                  </a:lnTo>
                  <a:lnTo>
                    <a:pt x="184" y="342"/>
                  </a:lnTo>
                  <a:lnTo>
                    <a:pt x="186" y="338"/>
                  </a:lnTo>
                  <a:lnTo>
                    <a:pt x="13" y="338"/>
                  </a:lnTo>
                  <a:close/>
                  <a:moveTo>
                    <a:pt x="290" y="178"/>
                  </a:moveTo>
                  <a:lnTo>
                    <a:pt x="288" y="182"/>
                  </a:lnTo>
                  <a:lnTo>
                    <a:pt x="284" y="189"/>
                  </a:lnTo>
                  <a:lnTo>
                    <a:pt x="277" y="200"/>
                  </a:lnTo>
                  <a:lnTo>
                    <a:pt x="270" y="213"/>
                  </a:lnTo>
                  <a:lnTo>
                    <a:pt x="261" y="229"/>
                  </a:lnTo>
                  <a:lnTo>
                    <a:pt x="251" y="245"/>
                  </a:lnTo>
                  <a:lnTo>
                    <a:pt x="242" y="262"/>
                  </a:lnTo>
                  <a:lnTo>
                    <a:pt x="232" y="278"/>
                  </a:lnTo>
                  <a:lnTo>
                    <a:pt x="224" y="293"/>
                  </a:lnTo>
                  <a:lnTo>
                    <a:pt x="215" y="308"/>
                  </a:lnTo>
                  <a:lnTo>
                    <a:pt x="209" y="319"/>
                  </a:lnTo>
                  <a:lnTo>
                    <a:pt x="204" y="326"/>
                  </a:lnTo>
                  <a:lnTo>
                    <a:pt x="202" y="329"/>
                  </a:lnTo>
                  <a:lnTo>
                    <a:pt x="376" y="329"/>
                  </a:lnTo>
                  <a:lnTo>
                    <a:pt x="375" y="326"/>
                  </a:lnTo>
                  <a:lnTo>
                    <a:pt x="370" y="319"/>
                  </a:lnTo>
                  <a:lnTo>
                    <a:pt x="364" y="308"/>
                  </a:lnTo>
                  <a:lnTo>
                    <a:pt x="356" y="293"/>
                  </a:lnTo>
                  <a:lnTo>
                    <a:pt x="347" y="278"/>
                  </a:lnTo>
                  <a:lnTo>
                    <a:pt x="338" y="262"/>
                  </a:lnTo>
                  <a:lnTo>
                    <a:pt x="328" y="245"/>
                  </a:lnTo>
                  <a:lnTo>
                    <a:pt x="319" y="229"/>
                  </a:lnTo>
                  <a:lnTo>
                    <a:pt x="310" y="213"/>
                  </a:lnTo>
                  <a:lnTo>
                    <a:pt x="302" y="200"/>
                  </a:lnTo>
                  <a:lnTo>
                    <a:pt x="296" y="189"/>
                  </a:lnTo>
                  <a:lnTo>
                    <a:pt x="292" y="182"/>
                  </a:lnTo>
                  <a:lnTo>
                    <a:pt x="290" y="178"/>
                  </a:lnTo>
                  <a:close/>
                  <a:moveTo>
                    <a:pt x="384" y="14"/>
                  </a:moveTo>
                  <a:lnTo>
                    <a:pt x="383" y="17"/>
                  </a:lnTo>
                  <a:lnTo>
                    <a:pt x="379" y="23"/>
                  </a:lnTo>
                  <a:lnTo>
                    <a:pt x="373" y="33"/>
                  </a:lnTo>
                  <a:lnTo>
                    <a:pt x="366" y="47"/>
                  </a:lnTo>
                  <a:lnTo>
                    <a:pt x="358" y="61"/>
                  </a:lnTo>
                  <a:lnTo>
                    <a:pt x="349" y="77"/>
                  </a:lnTo>
                  <a:lnTo>
                    <a:pt x="339" y="93"/>
                  </a:lnTo>
                  <a:lnTo>
                    <a:pt x="330" y="109"/>
                  </a:lnTo>
                  <a:lnTo>
                    <a:pt x="321" y="124"/>
                  </a:lnTo>
                  <a:lnTo>
                    <a:pt x="313" y="139"/>
                  </a:lnTo>
                  <a:lnTo>
                    <a:pt x="306" y="151"/>
                  </a:lnTo>
                  <a:lnTo>
                    <a:pt x="300" y="160"/>
                  </a:lnTo>
                  <a:lnTo>
                    <a:pt x="297" y="167"/>
                  </a:lnTo>
                  <a:lnTo>
                    <a:pt x="295" y="169"/>
                  </a:lnTo>
                  <a:lnTo>
                    <a:pt x="297" y="172"/>
                  </a:lnTo>
                  <a:lnTo>
                    <a:pt x="301" y="178"/>
                  </a:lnTo>
                  <a:lnTo>
                    <a:pt x="306" y="188"/>
                  </a:lnTo>
                  <a:lnTo>
                    <a:pt x="314" y="201"/>
                  </a:lnTo>
                  <a:lnTo>
                    <a:pt x="322" y="216"/>
                  </a:lnTo>
                  <a:lnTo>
                    <a:pt x="331" y="232"/>
                  </a:lnTo>
                  <a:lnTo>
                    <a:pt x="341" y="249"/>
                  </a:lnTo>
                  <a:lnTo>
                    <a:pt x="351" y="265"/>
                  </a:lnTo>
                  <a:lnTo>
                    <a:pt x="360" y="282"/>
                  </a:lnTo>
                  <a:lnTo>
                    <a:pt x="369" y="296"/>
                  </a:lnTo>
                  <a:lnTo>
                    <a:pt x="376" y="310"/>
                  </a:lnTo>
                  <a:lnTo>
                    <a:pt x="382" y="320"/>
                  </a:lnTo>
                  <a:lnTo>
                    <a:pt x="386" y="327"/>
                  </a:lnTo>
                  <a:lnTo>
                    <a:pt x="387" y="329"/>
                  </a:lnTo>
                  <a:lnTo>
                    <a:pt x="567" y="329"/>
                  </a:lnTo>
                  <a:lnTo>
                    <a:pt x="565" y="326"/>
                  </a:lnTo>
                  <a:lnTo>
                    <a:pt x="560" y="319"/>
                  </a:lnTo>
                  <a:lnTo>
                    <a:pt x="554" y="307"/>
                  </a:lnTo>
                  <a:lnTo>
                    <a:pt x="545" y="291"/>
                  </a:lnTo>
                  <a:lnTo>
                    <a:pt x="535" y="273"/>
                  </a:lnTo>
                  <a:lnTo>
                    <a:pt x="523" y="253"/>
                  </a:lnTo>
                  <a:lnTo>
                    <a:pt x="510" y="231"/>
                  </a:lnTo>
                  <a:lnTo>
                    <a:pt x="496" y="208"/>
                  </a:lnTo>
                  <a:lnTo>
                    <a:pt x="482" y="184"/>
                  </a:lnTo>
                  <a:lnTo>
                    <a:pt x="468" y="159"/>
                  </a:lnTo>
                  <a:lnTo>
                    <a:pt x="454" y="135"/>
                  </a:lnTo>
                  <a:lnTo>
                    <a:pt x="441" y="112"/>
                  </a:lnTo>
                  <a:lnTo>
                    <a:pt x="428" y="90"/>
                  </a:lnTo>
                  <a:lnTo>
                    <a:pt x="416" y="70"/>
                  </a:lnTo>
                  <a:lnTo>
                    <a:pt x="406" y="52"/>
                  </a:lnTo>
                  <a:lnTo>
                    <a:pt x="397" y="36"/>
                  </a:lnTo>
                  <a:lnTo>
                    <a:pt x="391" y="24"/>
                  </a:lnTo>
                  <a:lnTo>
                    <a:pt x="386" y="17"/>
                  </a:lnTo>
                  <a:lnTo>
                    <a:pt x="384" y="14"/>
                  </a:lnTo>
                  <a:close/>
                  <a:moveTo>
                    <a:pt x="194" y="14"/>
                  </a:moveTo>
                  <a:lnTo>
                    <a:pt x="193" y="17"/>
                  </a:lnTo>
                  <a:lnTo>
                    <a:pt x="188" y="24"/>
                  </a:lnTo>
                  <a:lnTo>
                    <a:pt x="182" y="36"/>
                  </a:lnTo>
                  <a:lnTo>
                    <a:pt x="173" y="52"/>
                  </a:lnTo>
                  <a:lnTo>
                    <a:pt x="163" y="70"/>
                  </a:lnTo>
                  <a:lnTo>
                    <a:pt x="151" y="90"/>
                  </a:lnTo>
                  <a:lnTo>
                    <a:pt x="138" y="112"/>
                  </a:lnTo>
                  <a:lnTo>
                    <a:pt x="125" y="135"/>
                  </a:lnTo>
                  <a:lnTo>
                    <a:pt x="111" y="159"/>
                  </a:lnTo>
                  <a:lnTo>
                    <a:pt x="97" y="184"/>
                  </a:lnTo>
                  <a:lnTo>
                    <a:pt x="83" y="208"/>
                  </a:lnTo>
                  <a:lnTo>
                    <a:pt x="69" y="231"/>
                  </a:lnTo>
                  <a:lnTo>
                    <a:pt x="57" y="253"/>
                  </a:lnTo>
                  <a:lnTo>
                    <a:pt x="45" y="273"/>
                  </a:lnTo>
                  <a:lnTo>
                    <a:pt x="35" y="291"/>
                  </a:lnTo>
                  <a:lnTo>
                    <a:pt x="26" y="307"/>
                  </a:lnTo>
                  <a:lnTo>
                    <a:pt x="19" y="319"/>
                  </a:lnTo>
                  <a:lnTo>
                    <a:pt x="15" y="326"/>
                  </a:lnTo>
                  <a:lnTo>
                    <a:pt x="13" y="329"/>
                  </a:lnTo>
                  <a:lnTo>
                    <a:pt x="192" y="329"/>
                  </a:lnTo>
                  <a:lnTo>
                    <a:pt x="193" y="327"/>
                  </a:lnTo>
                  <a:lnTo>
                    <a:pt x="197" y="320"/>
                  </a:lnTo>
                  <a:lnTo>
                    <a:pt x="203" y="310"/>
                  </a:lnTo>
                  <a:lnTo>
                    <a:pt x="210" y="296"/>
                  </a:lnTo>
                  <a:lnTo>
                    <a:pt x="219" y="282"/>
                  </a:lnTo>
                  <a:lnTo>
                    <a:pt x="229" y="265"/>
                  </a:lnTo>
                  <a:lnTo>
                    <a:pt x="239" y="249"/>
                  </a:lnTo>
                  <a:lnTo>
                    <a:pt x="248" y="232"/>
                  </a:lnTo>
                  <a:lnTo>
                    <a:pt x="258" y="216"/>
                  </a:lnTo>
                  <a:lnTo>
                    <a:pt x="266" y="201"/>
                  </a:lnTo>
                  <a:lnTo>
                    <a:pt x="273" y="188"/>
                  </a:lnTo>
                  <a:lnTo>
                    <a:pt x="279" y="178"/>
                  </a:lnTo>
                  <a:lnTo>
                    <a:pt x="283" y="172"/>
                  </a:lnTo>
                  <a:lnTo>
                    <a:pt x="285" y="169"/>
                  </a:lnTo>
                  <a:lnTo>
                    <a:pt x="283" y="167"/>
                  </a:lnTo>
                  <a:lnTo>
                    <a:pt x="280" y="160"/>
                  </a:lnTo>
                  <a:lnTo>
                    <a:pt x="274" y="151"/>
                  </a:lnTo>
                  <a:lnTo>
                    <a:pt x="267" y="139"/>
                  </a:lnTo>
                  <a:lnTo>
                    <a:pt x="259" y="124"/>
                  </a:lnTo>
                  <a:lnTo>
                    <a:pt x="250" y="109"/>
                  </a:lnTo>
                  <a:lnTo>
                    <a:pt x="241" y="93"/>
                  </a:lnTo>
                  <a:lnTo>
                    <a:pt x="231" y="77"/>
                  </a:lnTo>
                  <a:lnTo>
                    <a:pt x="222" y="61"/>
                  </a:lnTo>
                  <a:lnTo>
                    <a:pt x="213" y="47"/>
                  </a:lnTo>
                  <a:lnTo>
                    <a:pt x="206" y="33"/>
                  </a:lnTo>
                  <a:lnTo>
                    <a:pt x="200" y="23"/>
                  </a:lnTo>
                  <a:lnTo>
                    <a:pt x="196" y="17"/>
                  </a:lnTo>
                  <a:lnTo>
                    <a:pt x="194" y="14"/>
                  </a:lnTo>
                  <a:close/>
                  <a:moveTo>
                    <a:pt x="202" y="9"/>
                  </a:moveTo>
                  <a:lnTo>
                    <a:pt x="204" y="12"/>
                  </a:lnTo>
                  <a:lnTo>
                    <a:pt x="209" y="20"/>
                  </a:lnTo>
                  <a:lnTo>
                    <a:pt x="215" y="30"/>
                  </a:lnTo>
                  <a:lnTo>
                    <a:pt x="224" y="44"/>
                  </a:lnTo>
                  <a:lnTo>
                    <a:pt x="232" y="60"/>
                  </a:lnTo>
                  <a:lnTo>
                    <a:pt x="242" y="77"/>
                  </a:lnTo>
                  <a:lnTo>
                    <a:pt x="251" y="93"/>
                  </a:lnTo>
                  <a:lnTo>
                    <a:pt x="261" y="110"/>
                  </a:lnTo>
                  <a:lnTo>
                    <a:pt x="270" y="125"/>
                  </a:lnTo>
                  <a:lnTo>
                    <a:pt x="277" y="138"/>
                  </a:lnTo>
                  <a:lnTo>
                    <a:pt x="284" y="149"/>
                  </a:lnTo>
                  <a:lnTo>
                    <a:pt x="288" y="157"/>
                  </a:lnTo>
                  <a:lnTo>
                    <a:pt x="290" y="160"/>
                  </a:lnTo>
                  <a:lnTo>
                    <a:pt x="292" y="157"/>
                  </a:lnTo>
                  <a:lnTo>
                    <a:pt x="296" y="149"/>
                  </a:lnTo>
                  <a:lnTo>
                    <a:pt x="302" y="138"/>
                  </a:lnTo>
                  <a:lnTo>
                    <a:pt x="310" y="125"/>
                  </a:lnTo>
                  <a:lnTo>
                    <a:pt x="319" y="110"/>
                  </a:lnTo>
                  <a:lnTo>
                    <a:pt x="328" y="93"/>
                  </a:lnTo>
                  <a:lnTo>
                    <a:pt x="338" y="77"/>
                  </a:lnTo>
                  <a:lnTo>
                    <a:pt x="347" y="60"/>
                  </a:lnTo>
                  <a:lnTo>
                    <a:pt x="356" y="44"/>
                  </a:lnTo>
                  <a:lnTo>
                    <a:pt x="364" y="30"/>
                  </a:lnTo>
                  <a:lnTo>
                    <a:pt x="370" y="20"/>
                  </a:lnTo>
                  <a:lnTo>
                    <a:pt x="375" y="12"/>
                  </a:lnTo>
                  <a:lnTo>
                    <a:pt x="376" y="9"/>
                  </a:lnTo>
                  <a:lnTo>
                    <a:pt x="202" y="9"/>
                  </a:lnTo>
                  <a:close/>
                  <a:moveTo>
                    <a:pt x="192" y="0"/>
                  </a:moveTo>
                  <a:lnTo>
                    <a:pt x="387" y="0"/>
                  </a:lnTo>
                  <a:lnTo>
                    <a:pt x="580" y="334"/>
                  </a:lnTo>
                  <a:lnTo>
                    <a:pt x="482" y="502"/>
                  </a:lnTo>
                  <a:lnTo>
                    <a:pt x="97" y="502"/>
                  </a:lnTo>
                  <a:lnTo>
                    <a:pt x="0" y="334"/>
                  </a:lnTo>
                  <a:lnTo>
                    <a:pt x="192"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7" name="Freeform 6">
              <a:extLst>
                <a:ext uri="{FF2B5EF4-FFF2-40B4-BE49-F238E27FC236}">
                  <a16:creationId xmlns:a16="http://schemas.microsoft.com/office/drawing/2014/main" id="{8FE0E757-FE52-0454-B46D-2E78143B3057}"/>
                </a:ext>
              </a:extLst>
            </p:cNvPr>
            <p:cNvSpPr>
              <a:spLocks/>
            </p:cNvSpPr>
            <p:nvPr/>
          </p:nvSpPr>
          <p:spPr bwMode="auto">
            <a:xfrm>
              <a:off x="4791" y="-60"/>
              <a:ext cx="28" cy="34"/>
            </a:xfrm>
            <a:custGeom>
              <a:avLst/>
              <a:gdLst>
                <a:gd name="T0" fmla="*/ 0 w 84"/>
                <a:gd name="T1" fmla="*/ 0 h 101"/>
                <a:gd name="T2" fmla="*/ 25 w 84"/>
                <a:gd name="T3" fmla="*/ 0 h 101"/>
                <a:gd name="T4" fmla="*/ 53 w 84"/>
                <a:gd name="T5" fmla="*/ 48 h 101"/>
                <a:gd name="T6" fmla="*/ 66 w 84"/>
                <a:gd name="T7" fmla="*/ 72 h 101"/>
                <a:gd name="T8" fmla="*/ 66 w 84"/>
                <a:gd name="T9" fmla="*/ 60 h 101"/>
                <a:gd name="T10" fmla="*/ 65 w 84"/>
                <a:gd name="T11" fmla="*/ 45 h 101"/>
                <a:gd name="T12" fmla="*/ 65 w 84"/>
                <a:gd name="T13" fmla="*/ 32 h 101"/>
                <a:gd name="T14" fmla="*/ 65 w 84"/>
                <a:gd name="T15" fmla="*/ 0 h 101"/>
                <a:gd name="T16" fmla="*/ 84 w 84"/>
                <a:gd name="T17" fmla="*/ 0 h 101"/>
                <a:gd name="T18" fmla="*/ 84 w 84"/>
                <a:gd name="T19" fmla="*/ 101 h 101"/>
                <a:gd name="T20" fmla="*/ 58 w 84"/>
                <a:gd name="T21" fmla="*/ 101 h 101"/>
                <a:gd name="T22" fmla="*/ 29 w 84"/>
                <a:gd name="T23" fmla="*/ 50 h 101"/>
                <a:gd name="T24" fmla="*/ 23 w 84"/>
                <a:gd name="T25" fmla="*/ 39 h 101"/>
                <a:gd name="T26" fmla="*/ 18 w 84"/>
                <a:gd name="T27" fmla="*/ 28 h 101"/>
                <a:gd name="T28" fmla="*/ 18 w 84"/>
                <a:gd name="T29" fmla="*/ 39 h 101"/>
                <a:gd name="T30" fmla="*/ 19 w 84"/>
                <a:gd name="T31" fmla="*/ 52 h 101"/>
                <a:gd name="T32" fmla="*/ 19 w 84"/>
                <a:gd name="T33" fmla="*/ 65 h 101"/>
                <a:gd name="T34" fmla="*/ 19 w 84"/>
                <a:gd name="T35" fmla="*/ 101 h 101"/>
                <a:gd name="T36" fmla="*/ 0 w 84"/>
                <a:gd name="T37" fmla="*/ 101 h 101"/>
                <a:gd name="T38" fmla="*/ 0 w 84"/>
                <a:gd name="T3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01">
                  <a:moveTo>
                    <a:pt x="0" y="0"/>
                  </a:moveTo>
                  <a:lnTo>
                    <a:pt x="25" y="0"/>
                  </a:lnTo>
                  <a:lnTo>
                    <a:pt x="53" y="48"/>
                  </a:lnTo>
                  <a:lnTo>
                    <a:pt x="66" y="72"/>
                  </a:lnTo>
                  <a:lnTo>
                    <a:pt x="66" y="60"/>
                  </a:lnTo>
                  <a:lnTo>
                    <a:pt x="65" y="45"/>
                  </a:lnTo>
                  <a:lnTo>
                    <a:pt x="65" y="32"/>
                  </a:lnTo>
                  <a:lnTo>
                    <a:pt x="65" y="0"/>
                  </a:lnTo>
                  <a:lnTo>
                    <a:pt x="84" y="0"/>
                  </a:lnTo>
                  <a:lnTo>
                    <a:pt x="84" y="101"/>
                  </a:lnTo>
                  <a:lnTo>
                    <a:pt x="58" y="101"/>
                  </a:lnTo>
                  <a:lnTo>
                    <a:pt x="29" y="50"/>
                  </a:lnTo>
                  <a:lnTo>
                    <a:pt x="23" y="39"/>
                  </a:lnTo>
                  <a:lnTo>
                    <a:pt x="18" y="28"/>
                  </a:lnTo>
                  <a:lnTo>
                    <a:pt x="18" y="39"/>
                  </a:lnTo>
                  <a:lnTo>
                    <a:pt x="19" y="52"/>
                  </a:lnTo>
                  <a:lnTo>
                    <a:pt x="19" y="65"/>
                  </a:lnTo>
                  <a:lnTo>
                    <a:pt x="19" y="101"/>
                  </a:lnTo>
                  <a:lnTo>
                    <a:pt x="0" y="101"/>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0" name="Freeform 9">
              <a:extLst>
                <a:ext uri="{FF2B5EF4-FFF2-40B4-BE49-F238E27FC236}">
                  <a16:creationId xmlns:a16="http://schemas.microsoft.com/office/drawing/2014/main" id="{B232BC4C-7669-EF14-BF72-E10264276B2B}"/>
                </a:ext>
              </a:extLst>
            </p:cNvPr>
            <p:cNvSpPr>
              <a:spLocks noEditPoints="1"/>
            </p:cNvSpPr>
            <p:nvPr/>
          </p:nvSpPr>
          <p:spPr bwMode="auto">
            <a:xfrm>
              <a:off x="4826" y="-60"/>
              <a:ext cx="31" cy="34"/>
            </a:xfrm>
            <a:custGeom>
              <a:avLst/>
              <a:gdLst>
                <a:gd name="T0" fmla="*/ 45 w 92"/>
                <a:gd name="T1" fmla="*/ 22 h 101"/>
                <a:gd name="T2" fmla="*/ 40 w 92"/>
                <a:gd name="T3" fmla="*/ 39 h 101"/>
                <a:gd name="T4" fmla="*/ 31 w 92"/>
                <a:gd name="T5" fmla="*/ 65 h 101"/>
                <a:gd name="T6" fmla="*/ 59 w 92"/>
                <a:gd name="T7" fmla="*/ 65 h 101"/>
                <a:gd name="T8" fmla="*/ 49 w 92"/>
                <a:gd name="T9" fmla="*/ 39 h 101"/>
                <a:gd name="T10" fmla="*/ 45 w 92"/>
                <a:gd name="T11" fmla="*/ 22 h 101"/>
                <a:gd name="T12" fmla="*/ 45 w 92"/>
                <a:gd name="T13" fmla="*/ 22 h 101"/>
                <a:gd name="T14" fmla="*/ 35 w 92"/>
                <a:gd name="T15" fmla="*/ 0 h 101"/>
                <a:gd name="T16" fmla="*/ 56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49" y="39"/>
                  </a:lnTo>
                  <a:lnTo>
                    <a:pt x="45" y="22"/>
                  </a:lnTo>
                  <a:lnTo>
                    <a:pt x="45" y="22"/>
                  </a:lnTo>
                  <a:close/>
                  <a:moveTo>
                    <a:pt x="35" y="0"/>
                  </a:moveTo>
                  <a:lnTo>
                    <a:pt x="56" y="0"/>
                  </a:lnTo>
                  <a:lnTo>
                    <a:pt x="92" y="101"/>
                  </a:lnTo>
                  <a:lnTo>
                    <a:pt x="71" y="101"/>
                  </a:lnTo>
                  <a:lnTo>
                    <a:pt x="64"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2" name="Freeform 11">
              <a:extLst>
                <a:ext uri="{FF2B5EF4-FFF2-40B4-BE49-F238E27FC236}">
                  <a16:creationId xmlns:a16="http://schemas.microsoft.com/office/drawing/2014/main" id="{D9CB1566-3B6F-D974-B99B-98362F89B5B5}"/>
                </a:ext>
              </a:extLst>
            </p:cNvPr>
            <p:cNvSpPr>
              <a:spLocks/>
            </p:cNvSpPr>
            <p:nvPr/>
          </p:nvSpPr>
          <p:spPr bwMode="auto">
            <a:xfrm>
              <a:off x="4859" y="-60"/>
              <a:ext cx="24" cy="34"/>
            </a:xfrm>
            <a:custGeom>
              <a:avLst/>
              <a:gdLst>
                <a:gd name="T0" fmla="*/ 0 w 71"/>
                <a:gd name="T1" fmla="*/ 0 h 101"/>
                <a:gd name="T2" fmla="*/ 71 w 71"/>
                <a:gd name="T3" fmla="*/ 0 h 101"/>
                <a:gd name="T4" fmla="*/ 71 w 71"/>
                <a:gd name="T5" fmla="*/ 17 h 101"/>
                <a:gd name="T6" fmla="*/ 46 w 71"/>
                <a:gd name="T7" fmla="*/ 17 h 101"/>
                <a:gd name="T8" fmla="*/ 46 w 71"/>
                <a:gd name="T9" fmla="*/ 101 h 101"/>
                <a:gd name="T10" fmla="*/ 26 w 71"/>
                <a:gd name="T11" fmla="*/ 101 h 101"/>
                <a:gd name="T12" fmla="*/ 26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6" y="17"/>
                  </a:lnTo>
                  <a:lnTo>
                    <a:pt x="46" y="101"/>
                  </a:lnTo>
                  <a:lnTo>
                    <a:pt x="26" y="101"/>
                  </a:lnTo>
                  <a:lnTo>
                    <a:pt x="26" y="17"/>
                  </a:lnTo>
                  <a:lnTo>
                    <a:pt x="0" y="17"/>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3" name="Rectangle 12">
              <a:extLst>
                <a:ext uri="{FF2B5EF4-FFF2-40B4-BE49-F238E27FC236}">
                  <a16:creationId xmlns:a16="http://schemas.microsoft.com/office/drawing/2014/main" id="{FF8EB310-A2A0-95FF-5EA7-C095B7DE66D2}"/>
                </a:ext>
              </a:extLst>
            </p:cNvPr>
            <p:cNvSpPr>
              <a:spLocks noChangeArrowheads="1"/>
            </p:cNvSpPr>
            <p:nvPr/>
          </p:nvSpPr>
          <p:spPr bwMode="auto">
            <a:xfrm>
              <a:off x="4890" y="-60"/>
              <a:ext cx="7" cy="34"/>
            </a:xfrm>
            <a:prstGeom prst="rect">
              <a:avLst/>
            </a:prstGeom>
            <a:solidFill>
              <a:srgbClr val="FFFFFF"/>
            </a:solidFill>
            <a:ln w="0">
              <a:no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4" name="Freeform 13">
              <a:extLst>
                <a:ext uri="{FF2B5EF4-FFF2-40B4-BE49-F238E27FC236}">
                  <a16:creationId xmlns:a16="http://schemas.microsoft.com/office/drawing/2014/main" id="{B66B2319-5837-09EE-F1F7-D88A4F5475D3}"/>
                </a:ext>
              </a:extLst>
            </p:cNvPr>
            <p:cNvSpPr>
              <a:spLocks noEditPoints="1"/>
            </p:cNvSpPr>
            <p:nvPr/>
          </p:nvSpPr>
          <p:spPr bwMode="auto">
            <a:xfrm>
              <a:off x="4905" y="-60"/>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1 w 94"/>
                <a:gd name="T11" fmla="*/ 51 h 104"/>
                <a:gd name="T12" fmla="*/ 22 w 94"/>
                <a:gd name="T13" fmla="*/ 63 h 104"/>
                <a:gd name="T14" fmla="*/ 25 w 94"/>
                <a:gd name="T15" fmla="*/ 72 h 104"/>
                <a:gd name="T16" fmla="*/ 30 w 94"/>
                <a:gd name="T17" fmla="*/ 80 h 104"/>
                <a:gd name="T18" fmla="*/ 37 w 94"/>
                <a:gd name="T19" fmla="*/ 84 h 104"/>
                <a:gd name="T20" fmla="*/ 47 w 94"/>
                <a:gd name="T21" fmla="*/ 86 h 104"/>
                <a:gd name="T22" fmla="*/ 55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9 w 94"/>
                <a:gd name="T37" fmla="*/ 19 h 104"/>
                <a:gd name="T38" fmla="*/ 47 w 94"/>
                <a:gd name="T39" fmla="*/ 17 h 104"/>
                <a:gd name="T40" fmla="*/ 49 w 94"/>
                <a:gd name="T41" fmla="*/ 0 h 104"/>
                <a:gd name="T42" fmla="*/ 62 w 94"/>
                <a:gd name="T43" fmla="*/ 1 h 104"/>
                <a:gd name="T44" fmla="*/ 73 w 94"/>
                <a:gd name="T45" fmla="*/ 5 h 104"/>
                <a:gd name="T46" fmla="*/ 82 w 94"/>
                <a:gd name="T47" fmla="*/ 12 h 104"/>
                <a:gd name="T48" fmla="*/ 89 w 94"/>
                <a:gd name="T49" fmla="*/ 22 h 104"/>
                <a:gd name="T50" fmla="*/ 93 w 94"/>
                <a:gd name="T51" fmla="*/ 34 h 104"/>
                <a:gd name="T52" fmla="*/ 94 w 94"/>
                <a:gd name="T53" fmla="*/ 50 h 104"/>
                <a:gd name="T54" fmla="*/ 93 w 94"/>
                <a:gd name="T55" fmla="*/ 66 h 104"/>
                <a:gd name="T56" fmla="*/ 88 w 94"/>
                <a:gd name="T57" fmla="*/ 79 h 104"/>
                <a:gd name="T58" fmla="*/ 80 w 94"/>
                <a:gd name="T59" fmla="*/ 89 h 104"/>
                <a:gd name="T60" fmla="*/ 70 w 94"/>
                <a:gd name="T61" fmla="*/ 97 h 104"/>
                <a:gd name="T62" fmla="*/ 59 w 94"/>
                <a:gd name="T63" fmla="*/ 102 h 104"/>
                <a:gd name="T64" fmla="*/ 46 w 94"/>
                <a:gd name="T65" fmla="*/ 104 h 104"/>
                <a:gd name="T66" fmla="*/ 32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5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1" y="51"/>
                  </a:lnTo>
                  <a:lnTo>
                    <a:pt x="22" y="63"/>
                  </a:lnTo>
                  <a:lnTo>
                    <a:pt x="25" y="72"/>
                  </a:lnTo>
                  <a:lnTo>
                    <a:pt x="30" y="80"/>
                  </a:lnTo>
                  <a:lnTo>
                    <a:pt x="37" y="84"/>
                  </a:lnTo>
                  <a:lnTo>
                    <a:pt x="47" y="86"/>
                  </a:lnTo>
                  <a:lnTo>
                    <a:pt x="55" y="85"/>
                  </a:lnTo>
                  <a:lnTo>
                    <a:pt x="62" y="81"/>
                  </a:lnTo>
                  <a:lnTo>
                    <a:pt x="68" y="74"/>
                  </a:lnTo>
                  <a:lnTo>
                    <a:pt x="72"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4" y="50"/>
                  </a:lnTo>
                  <a:lnTo>
                    <a:pt x="93" y="66"/>
                  </a:lnTo>
                  <a:lnTo>
                    <a:pt x="88" y="79"/>
                  </a:lnTo>
                  <a:lnTo>
                    <a:pt x="80" y="89"/>
                  </a:lnTo>
                  <a:lnTo>
                    <a:pt x="70" y="97"/>
                  </a:lnTo>
                  <a:lnTo>
                    <a:pt x="59" y="102"/>
                  </a:lnTo>
                  <a:lnTo>
                    <a:pt x="46" y="104"/>
                  </a:lnTo>
                  <a:lnTo>
                    <a:pt x="32" y="102"/>
                  </a:lnTo>
                  <a:lnTo>
                    <a:pt x="20" y="97"/>
                  </a:lnTo>
                  <a:lnTo>
                    <a:pt x="11" y="90"/>
                  </a:lnTo>
                  <a:lnTo>
                    <a:pt x="5" y="80"/>
                  </a:lnTo>
                  <a:lnTo>
                    <a:pt x="1" y="67"/>
                  </a:lnTo>
                  <a:lnTo>
                    <a:pt x="0" y="53"/>
                  </a:lnTo>
                  <a:lnTo>
                    <a:pt x="2" y="37"/>
                  </a:lnTo>
                  <a:lnTo>
                    <a:pt x="7" y="24"/>
                  </a:lnTo>
                  <a:lnTo>
                    <a:pt x="15" y="14"/>
                  </a:lnTo>
                  <a:lnTo>
                    <a:pt x="24" y="6"/>
                  </a:lnTo>
                  <a:lnTo>
                    <a:pt x="36" y="1"/>
                  </a:lnTo>
                  <a:lnTo>
                    <a:pt x="4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5" name="Freeform 14">
              <a:extLst>
                <a:ext uri="{FF2B5EF4-FFF2-40B4-BE49-F238E27FC236}">
                  <a16:creationId xmlns:a16="http://schemas.microsoft.com/office/drawing/2014/main" id="{AE3CE8EC-1722-1CDF-4233-5020330DE765}"/>
                </a:ext>
              </a:extLst>
            </p:cNvPr>
            <p:cNvSpPr>
              <a:spLocks/>
            </p:cNvSpPr>
            <p:nvPr/>
          </p:nvSpPr>
          <p:spPr bwMode="auto">
            <a:xfrm>
              <a:off x="4943" y="-60"/>
              <a:ext cx="28" cy="34"/>
            </a:xfrm>
            <a:custGeom>
              <a:avLst/>
              <a:gdLst>
                <a:gd name="T0" fmla="*/ 0 w 83"/>
                <a:gd name="T1" fmla="*/ 0 h 101"/>
                <a:gd name="T2" fmla="*/ 25 w 83"/>
                <a:gd name="T3" fmla="*/ 0 h 101"/>
                <a:gd name="T4" fmla="*/ 53 w 83"/>
                <a:gd name="T5" fmla="*/ 48 h 101"/>
                <a:gd name="T6" fmla="*/ 65 w 83"/>
                <a:gd name="T7" fmla="*/ 72 h 101"/>
                <a:gd name="T8" fmla="*/ 65 w 83"/>
                <a:gd name="T9" fmla="*/ 60 h 101"/>
                <a:gd name="T10" fmla="*/ 64 w 83"/>
                <a:gd name="T11" fmla="*/ 45 h 101"/>
                <a:gd name="T12" fmla="*/ 64 w 83"/>
                <a:gd name="T13" fmla="*/ 32 h 101"/>
                <a:gd name="T14" fmla="*/ 64 w 83"/>
                <a:gd name="T15" fmla="*/ 0 h 101"/>
                <a:gd name="T16" fmla="*/ 83 w 83"/>
                <a:gd name="T17" fmla="*/ 0 h 101"/>
                <a:gd name="T18" fmla="*/ 83 w 83"/>
                <a:gd name="T19" fmla="*/ 101 h 101"/>
                <a:gd name="T20" fmla="*/ 58 w 83"/>
                <a:gd name="T21" fmla="*/ 101 h 101"/>
                <a:gd name="T22" fmla="*/ 29 w 83"/>
                <a:gd name="T23" fmla="*/ 50 h 101"/>
                <a:gd name="T24" fmla="*/ 18 w 83"/>
                <a:gd name="T25" fmla="*/ 28 h 101"/>
                <a:gd name="T26" fmla="*/ 18 w 83"/>
                <a:gd name="T27" fmla="*/ 39 h 101"/>
                <a:gd name="T28" fmla="*/ 19 w 83"/>
                <a:gd name="T29" fmla="*/ 52 h 101"/>
                <a:gd name="T30" fmla="*/ 19 w 83"/>
                <a:gd name="T31" fmla="*/ 65 h 101"/>
                <a:gd name="T32" fmla="*/ 19 w 83"/>
                <a:gd name="T33" fmla="*/ 101 h 101"/>
                <a:gd name="T34" fmla="*/ 0 w 83"/>
                <a:gd name="T35" fmla="*/ 101 h 101"/>
                <a:gd name="T36" fmla="*/ 0 w 83"/>
                <a:gd name="T3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1">
                  <a:moveTo>
                    <a:pt x="0" y="0"/>
                  </a:moveTo>
                  <a:lnTo>
                    <a:pt x="25" y="0"/>
                  </a:lnTo>
                  <a:lnTo>
                    <a:pt x="53" y="48"/>
                  </a:lnTo>
                  <a:lnTo>
                    <a:pt x="65" y="72"/>
                  </a:lnTo>
                  <a:lnTo>
                    <a:pt x="65" y="60"/>
                  </a:lnTo>
                  <a:lnTo>
                    <a:pt x="64" y="45"/>
                  </a:lnTo>
                  <a:lnTo>
                    <a:pt x="64" y="32"/>
                  </a:lnTo>
                  <a:lnTo>
                    <a:pt x="64" y="0"/>
                  </a:lnTo>
                  <a:lnTo>
                    <a:pt x="83" y="0"/>
                  </a:lnTo>
                  <a:lnTo>
                    <a:pt x="83" y="101"/>
                  </a:lnTo>
                  <a:lnTo>
                    <a:pt x="58" y="101"/>
                  </a:lnTo>
                  <a:lnTo>
                    <a:pt x="29" y="50"/>
                  </a:lnTo>
                  <a:lnTo>
                    <a:pt x="18" y="28"/>
                  </a:lnTo>
                  <a:lnTo>
                    <a:pt x="18" y="39"/>
                  </a:lnTo>
                  <a:lnTo>
                    <a:pt x="19" y="52"/>
                  </a:lnTo>
                  <a:lnTo>
                    <a:pt x="19" y="65"/>
                  </a:lnTo>
                  <a:lnTo>
                    <a:pt x="19" y="101"/>
                  </a:lnTo>
                  <a:lnTo>
                    <a:pt x="0" y="101"/>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6" name="Freeform 15">
              <a:extLst>
                <a:ext uri="{FF2B5EF4-FFF2-40B4-BE49-F238E27FC236}">
                  <a16:creationId xmlns:a16="http://schemas.microsoft.com/office/drawing/2014/main" id="{EE8FFFD1-62A4-349B-CC3F-92AB9CA1C941}"/>
                </a:ext>
              </a:extLst>
            </p:cNvPr>
            <p:cNvSpPr>
              <a:spLocks noEditPoints="1"/>
            </p:cNvSpPr>
            <p:nvPr/>
          </p:nvSpPr>
          <p:spPr bwMode="auto">
            <a:xfrm>
              <a:off x="4978" y="-60"/>
              <a:ext cx="31" cy="34"/>
            </a:xfrm>
            <a:custGeom>
              <a:avLst/>
              <a:gdLst>
                <a:gd name="T0" fmla="*/ 45 w 93"/>
                <a:gd name="T1" fmla="*/ 22 h 101"/>
                <a:gd name="T2" fmla="*/ 40 w 93"/>
                <a:gd name="T3" fmla="*/ 39 h 101"/>
                <a:gd name="T4" fmla="*/ 31 w 93"/>
                <a:gd name="T5" fmla="*/ 65 h 101"/>
                <a:gd name="T6" fmla="*/ 60 w 93"/>
                <a:gd name="T7" fmla="*/ 65 h 101"/>
                <a:gd name="T8" fmla="*/ 49 w 93"/>
                <a:gd name="T9" fmla="*/ 39 h 101"/>
                <a:gd name="T10" fmla="*/ 45 w 93"/>
                <a:gd name="T11" fmla="*/ 22 h 101"/>
                <a:gd name="T12" fmla="*/ 45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5" y="22"/>
                  </a:moveTo>
                  <a:lnTo>
                    <a:pt x="40" y="39"/>
                  </a:lnTo>
                  <a:lnTo>
                    <a:pt x="31" y="65"/>
                  </a:lnTo>
                  <a:lnTo>
                    <a:pt x="60" y="65"/>
                  </a:lnTo>
                  <a:lnTo>
                    <a:pt x="49" y="39"/>
                  </a:lnTo>
                  <a:lnTo>
                    <a:pt x="45" y="22"/>
                  </a:lnTo>
                  <a:lnTo>
                    <a:pt x="45"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7" name="Freeform 16">
              <a:extLst>
                <a:ext uri="{FF2B5EF4-FFF2-40B4-BE49-F238E27FC236}">
                  <a16:creationId xmlns:a16="http://schemas.microsoft.com/office/drawing/2014/main" id="{5E84AAD6-D7E3-BA42-F46F-C703A1E120EF}"/>
                </a:ext>
              </a:extLst>
            </p:cNvPr>
            <p:cNvSpPr>
              <a:spLocks/>
            </p:cNvSpPr>
            <p:nvPr/>
          </p:nvSpPr>
          <p:spPr bwMode="auto">
            <a:xfrm>
              <a:off x="5016" y="-60"/>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8" name="Freeform 17">
              <a:extLst>
                <a:ext uri="{FF2B5EF4-FFF2-40B4-BE49-F238E27FC236}">
                  <a16:creationId xmlns:a16="http://schemas.microsoft.com/office/drawing/2014/main" id="{437E8A8B-0E42-BBAB-948B-135BA959A7D9}"/>
                </a:ext>
              </a:extLst>
            </p:cNvPr>
            <p:cNvSpPr>
              <a:spLocks/>
            </p:cNvSpPr>
            <p:nvPr/>
          </p:nvSpPr>
          <p:spPr bwMode="auto">
            <a:xfrm>
              <a:off x="5054" y="-60"/>
              <a:ext cx="18" cy="34"/>
            </a:xfrm>
            <a:custGeom>
              <a:avLst/>
              <a:gdLst>
                <a:gd name="T0" fmla="*/ 0 w 52"/>
                <a:gd name="T1" fmla="*/ 0 h 101"/>
                <a:gd name="T2" fmla="*/ 19 w 52"/>
                <a:gd name="T3" fmla="*/ 0 h 101"/>
                <a:gd name="T4" fmla="*/ 19 w 52"/>
                <a:gd name="T5" fmla="*/ 84 h 101"/>
                <a:gd name="T6" fmla="*/ 52 w 52"/>
                <a:gd name="T7" fmla="*/ 84 h 101"/>
                <a:gd name="T8" fmla="*/ 52 w 52"/>
                <a:gd name="T9" fmla="*/ 101 h 101"/>
                <a:gd name="T10" fmla="*/ 0 w 52"/>
                <a:gd name="T11" fmla="*/ 101 h 101"/>
                <a:gd name="T12" fmla="*/ 0 w 52"/>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52" h="101">
                  <a:moveTo>
                    <a:pt x="0" y="0"/>
                  </a:moveTo>
                  <a:lnTo>
                    <a:pt x="19" y="0"/>
                  </a:lnTo>
                  <a:lnTo>
                    <a:pt x="19" y="84"/>
                  </a:lnTo>
                  <a:lnTo>
                    <a:pt x="52" y="84"/>
                  </a:lnTo>
                  <a:lnTo>
                    <a:pt x="52" y="101"/>
                  </a:lnTo>
                  <a:lnTo>
                    <a:pt x="0" y="101"/>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19" name="Freeform 18">
              <a:extLst>
                <a:ext uri="{FF2B5EF4-FFF2-40B4-BE49-F238E27FC236}">
                  <a16:creationId xmlns:a16="http://schemas.microsoft.com/office/drawing/2014/main" id="{3CB36C56-30D2-744F-C850-901ED90BE86C}"/>
                </a:ext>
              </a:extLst>
            </p:cNvPr>
            <p:cNvSpPr>
              <a:spLocks noEditPoints="1"/>
            </p:cNvSpPr>
            <p:nvPr/>
          </p:nvSpPr>
          <p:spPr bwMode="auto">
            <a:xfrm>
              <a:off x="5079" y="-60"/>
              <a:ext cx="31" cy="34"/>
            </a:xfrm>
            <a:custGeom>
              <a:avLst/>
              <a:gdLst>
                <a:gd name="T0" fmla="*/ 46 w 93"/>
                <a:gd name="T1" fmla="*/ 22 h 101"/>
                <a:gd name="T2" fmla="*/ 41 w 93"/>
                <a:gd name="T3" fmla="*/ 39 h 101"/>
                <a:gd name="T4" fmla="*/ 32 w 93"/>
                <a:gd name="T5" fmla="*/ 65 h 101"/>
                <a:gd name="T6" fmla="*/ 60 w 93"/>
                <a:gd name="T7" fmla="*/ 65 h 101"/>
                <a:gd name="T8" fmla="*/ 50 w 93"/>
                <a:gd name="T9" fmla="*/ 39 h 101"/>
                <a:gd name="T10" fmla="*/ 46 w 93"/>
                <a:gd name="T11" fmla="*/ 22 h 101"/>
                <a:gd name="T12" fmla="*/ 46 w 93"/>
                <a:gd name="T13" fmla="*/ 22 h 101"/>
                <a:gd name="T14" fmla="*/ 35 w 93"/>
                <a:gd name="T15" fmla="*/ 0 h 101"/>
                <a:gd name="T16" fmla="*/ 57 w 93"/>
                <a:gd name="T17" fmla="*/ 0 h 101"/>
                <a:gd name="T18" fmla="*/ 93 w 93"/>
                <a:gd name="T19" fmla="*/ 101 h 101"/>
                <a:gd name="T20" fmla="*/ 72 w 93"/>
                <a:gd name="T21" fmla="*/ 101 h 101"/>
                <a:gd name="T22" fmla="*/ 65 w 93"/>
                <a:gd name="T23" fmla="*/ 80 h 101"/>
                <a:gd name="T24" fmla="*/ 26 w 93"/>
                <a:gd name="T25" fmla="*/ 80 h 101"/>
                <a:gd name="T26" fmla="*/ 19 w 93"/>
                <a:gd name="T27" fmla="*/ 101 h 101"/>
                <a:gd name="T28" fmla="*/ 0 w 93"/>
                <a:gd name="T29" fmla="*/ 101 h 101"/>
                <a:gd name="T30" fmla="*/ 35 w 93"/>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01">
                  <a:moveTo>
                    <a:pt x="46" y="22"/>
                  </a:moveTo>
                  <a:lnTo>
                    <a:pt x="41" y="39"/>
                  </a:lnTo>
                  <a:lnTo>
                    <a:pt x="32" y="65"/>
                  </a:lnTo>
                  <a:lnTo>
                    <a:pt x="60" y="65"/>
                  </a:lnTo>
                  <a:lnTo>
                    <a:pt x="50" y="39"/>
                  </a:lnTo>
                  <a:lnTo>
                    <a:pt x="46" y="22"/>
                  </a:lnTo>
                  <a:lnTo>
                    <a:pt x="46" y="22"/>
                  </a:lnTo>
                  <a:close/>
                  <a:moveTo>
                    <a:pt x="35" y="0"/>
                  </a:moveTo>
                  <a:lnTo>
                    <a:pt x="57" y="0"/>
                  </a:lnTo>
                  <a:lnTo>
                    <a:pt x="93" y="101"/>
                  </a:lnTo>
                  <a:lnTo>
                    <a:pt x="72" y="101"/>
                  </a:lnTo>
                  <a:lnTo>
                    <a:pt x="65"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0" name="Freeform 19">
              <a:extLst>
                <a:ext uri="{FF2B5EF4-FFF2-40B4-BE49-F238E27FC236}">
                  <a16:creationId xmlns:a16="http://schemas.microsoft.com/office/drawing/2014/main" id="{B40A1785-166A-8C92-FEC2-E6E478BBF6AF}"/>
                </a:ext>
              </a:extLst>
            </p:cNvPr>
            <p:cNvSpPr>
              <a:spLocks noEditPoints="1"/>
            </p:cNvSpPr>
            <p:nvPr/>
          </p:nvSpPr>
          <p:spPr bwMode="auto">
            <a:xfrm>
              <a:off x="5117" y="-60"/>
              <a:ext cx="23" cy="34"/>
            </a:xfrm>
            <a:custGeom>
              <a:avLst/>
              <a:gdLst>
                <a:gd name="T0" fmla="*/ 28 w 70"/>
                <a:gd name="T1" fmla="*/ 56 h 101"/>
                <a:gd name="T2" fmla="*/ 26 w 70"/>
                <a:gd name="T3" fmla="*/ 56 h 101"/>
                <a:gd name="T4" fmla="*/ 24 w 70"/>
                <a:gd name="T5" fmla="*/ 56 h 101"/>
                <a:gd name="T6" fmla="*/ 22 w 70"/>
                <a:gd name="T7" fmla="*/ 57 h 101"/>
                <a:gd name="T8" fmla="*/ 20 w 70"/>
                <a:gd name="T9" fmla="*/ 57 h 101"/>
                <a:gd name="T10" fmla="*/ 20 w 70"/>
                <a:gd name="T11" fmla="*/ 85 h 101"/>
                <a:gd name="T12" fmla="*/ 22 w 70"/>
                <a:gd name="T13" fmla="*/ 85 h 101"/>
                <a:gd name="T14" fmla="*/ 26 w 70"/>
                <a:gd name="T15" fmla="*/ 85 h 101"/>
                <a:gd name="T16" fmla="*/ 30 w 70"/>
                <a:gd name="T17" fmla="*/ 85 h 101"/>
                <a:gd name="T18" fmla="*/ 38 w 70"/>
                <a:gd name="T19" fmla="*/ 84 h 101"/>
                <a:gd name="T20" fmla="*/ 44 w 70"/>
                <a:gd name="T21" fmla="*/ 81 h 101"/>
                <a:gd name="T22" fmla="*/ 48 w 70"/>
                <a:gd name="T23" fmla="*/ 77 h 101"/>
                <a:gd name="T24" fmla="*/ 49 w 70"/>
                <a:gd name="T25" fmla="*/ 70 h 101"/>
                <a:gd name="T26" fmla="*/ 47 w 70"/>
                <a:gd name="T27" fmla="*/ 64 h 101"/>
                <a:gd name="T28" fmla="*/ 43 w 70"/>
                <a:gd name="T29" fmla="*/ 60 h 101"/>
                <a:gd name="T30" fmla="*/ 37 w 70"/>
                <a:gd name="T31" fmla="*/ 57 h 101"/>
                <a:gd name="T32" fmla="*/ 28 w 70"/>
                <a:gd name="T33" fmla="*/ 56 h 101"/>
                <a:gd name="T34" fmla="*/ 31 w 70"/>
                <a:gd name="T35" fmla="*/ 15 h 101"/>
                <a:gd name="T36" fmla="*/ 25 w 70"/>
                <a:gd name="T37" fmla="*/ 15 h 101"/>
                <a:gd name="T38" fmla="*/ 20 w 70"/>
                <a:gd name="T39" fmla="*/ 16 h 101"/>
                <a:gd name="T40" fmla="*/ 20 w 70"/>
                <a:gd name="T41" fmla="*/ 42 h 101"/>
                <a:gd name="T42" fmla="*/ 23 w 70"/>
                <a:gd name="T43" fmla="*/ 42 h 101"/>
                <a:gd name="T44" fmla="*/ 27 w 70"/>
                <a:gd name="T45" fmla="*/ 42 h 101"/>
                <a:gd name="T46" fmla="*/ 38 w 70"/>
                <a:gd name="T47" fmla="*/ 40 h 101"/>
                <a:gd name="T48" fmla="*/ 45 w 70"/>
                <a:gd name="T49" fmla="*/ 35 h 101"/>
                <a:gd name="T50" fmla="*/ 47 w 70"/>
                <a:gd name="T51" fmla="*/ 28 h 101"/>
                <a:gd name="T52" fmla="*/ 46 w 70"/>
                <a:gd name="T53" fmla="*/ 23 h 101"/>
                <a:gd name="T54" fmla="*/ 44 w 70"/>
                <a:gd name="T55" fmla="*/ 19 h 101"/>
                <a:gd name="T56" fmla="*/ 39 w 70"/>
                <a:gd name="T57" fmla="*/ 16 h 101"/>
                <a:gd name="T58" fmla="*/ 31 w 70"/>
                <a:gd name="T59" fmla="*/ 15 h 101"/>
                <a:gd name="T60" fmla="*/ 34 w 70"/>
                <a:gd name="T61" fmla="*/ 0 h 101"/>
                <a:gd name="T62" fmla="*/ 48 w 70"/>
                <a:gd name="T63" fmla="*/ 1 h 101"/>
                <a:gd name="T64" fmla="*/ 59 w 70"/>
                <a:gd name="T65" fmla="*/ 6 h 101"/>
                <a:gd name="T66" fmla="*/ 65 w 70"/>
                <a:gd name="T67" fmla="*/ 14 h 101"/>
                <a:gd name="T68" fmla="*/ 68 w 70"/>
                <a:gd name="T69" fmla="*/ 25 h 101"/>
                <a:gd name="T70" fmla="*/ 66 w 70"/>
                <a:gd name="T71" fmla="*/ 34 h 101"/>
                <a:gd name="T72" fmla="*/ 60 w 70"/>
                <a:gd name="T73" fmla="*/ 42 h 101"/>
                <a:gd name="T74" fmla="*/ 52 w 70"/>
                <a:gd name="T75" fmla="*/ 47 h 101"/>
                <a:gd name="T76" fmla="*/ 52 w 70"/>
                <a:gd name="T77" fmla="*/ 47 h 101"/>
                <a:gd name="T78" fmla="*/ 60 w 70"/>
                <a:gd name="T79" fmla="*/ 51 h 101"/>
                <a:gd name="T80" fmla="*/ 65 w 70"/>
                <a:gd name="T81" fmla="*/ 56 h 101"/>
                <a:gd name="T82" fmla="*/ 68 w 70"/>
                <a:gd name="T83" fmla="*/ 62 h 101"/>
                <a:gd name="T84" fmla="*/ 70 w 70"/>
                <a:gd name="T85" fmla="*/ 70 h 101"/>
                <a:gd name="T86" fmla="*/ 69 w 70"/>
                <a:gd name="T87" fmla="*/ 77 h 101"/>
                <a:gd name="T88" fmla="*/ 66 w 70"/>
                <a:gd name="T89" fmla="*/ 85 h 101"/>
                <a:gd name="T90" fmla="*/ 61 w 70"/>
                <a:gd name="T91" fmla="*/ 91 h 101"/>
                <a:gd name="T92" fmla="*/ 53 w 70"/>
                <a:gd name="T93" fmla="*/ 96 h 101"/>
                <a:gd name="T94" fmla="*/ 43 w 70"/>
                <a:gd name="T95" fmla="*/ 100 h 101"/>
                <a:gd name="T96" fmla="*/ 29 w 70"/>
                <a:gd name="T97" fmla="*/ 101 h 101"/>
                <a:gd name="T98" fmla="*/ 17 w 70"/>
                <a:gd name="T99" fmla="*/ 101 h 101"/>
                <a:gd name="T100" fmla="*/ 0 w 70"/>
                <a:gd name="T101" fmla="*/ 101 h 101"/>
                <a:gd name="T102" fmla="*/ 0 w 70"/>
                <a:gd name="T103" fmla="*/ 0 h 101"/>
                <a:gd name="T104" fmla="*/ 16 w 70"/>
                <a:gd name="T105" fmla="*/ 0 h 101"/>
                <a:gd name="T106" fmla="*/ 34 w 70"/>
                <a:gd name="T10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0" h="101">
                  <a:moveTo>
                    <a:pt x="28" y="56"/>
                  </a:moveTo>
                  <a:lnTo>
                    <a:pt x="26" y="56"/>
                  </a:lnTo>
                  <a:lnTo>
                    <a:pt x="24" y="56"/>
                  </a:lnTo>
                  <a:lnTo>
                    <a:pt x="22" y="57"/>
                  </a:lnTo>
                  <a:lnTo>
                    <a:pt x="20" y="57"/>
                  </a:lnTo>
                  <a:lnTo>
                    <a:pt x="20" y="85"/>
                  </a:lnTo>
                  <a:lnTo>
                    <a:pt x="22" y="85"/>
                  </a:lnTo>
                  <a:lnTo>
                    <a:pt x="26" y="85"/>
                  </a:lnTo>
                  <a:lnTo>
                    <a:pt x="30" y="85"/>
                  </a:lnTo>
                  <a:lnTo>
                    <a:pt x="38" y="84"/>
                  </a:lnTo>
                  <a:lnTo>
                    <a:pt x="44" y="81"/>
                  </a:lnTo>
                  <a:lnTo>
                    <a:pt x="48" y="77"/>
                  </a:lnTo>
                  <a:lnTo>
                    <a:pt x="49" y="70"/>
                  </a:lnTo>
                  <a:lnTo>
                    <a:pt x="47" y="64"/>
                  </a:lnTo>
                  <a:lnTo>
                    <a:pt x="43" y="60"/>
                  </a:lnTo>
                  <a:lnTo>
                    <a:pt x="37" y="57"/>
                  </a:lnTo>
                  <a:lnTo>
                    <a:pt x="28" y="56"/>
                  </a:lnTo>
                  <a:close/>
                  <a:moveTo>
                    <a:pt x="31" y="15"/>
                  </a:moveTo>
                  <a:lnTo>
                    <a:pt x="25" y="15"/>
                  </a:lnTo>
                  <a:lnTo>
                    <a:pt x="20" y="16"/>
                  </a:lnTo>
                  <a:lnTo>
                    <a:pt x="20" y="42"/>
                  </a:lnTo>
                  <a:lnTo>
                    <a:pt x="23" y="42"/>
                  </a:lnTo>
                  <a:lnTo>
                    <a:pt x="27" y="42"/>
                  </a:lnTo>
                  <a:lnTo>
                    <a:pt x="38" y="40"/>
                  </a:lnTo>
                  <a:lnTo>
                    <a:pt x="45" y="35"/>
                  </a:lnTo>
                  <a:lnTo>
                    <a:pt x="47" y="28"/>
                  </a:lnTo>
                  <a:lnTo>
                    <a:pt x="46" y="23"/>
                  </a:lnTo>
                  <a:lnTo>
                    <a:pt x="44" y="19"/>
                  </a:lnTo>
                  <a:lnTo>
                    <a:pt x="39" y="16"/>
                  </a:lnTo>
                  <a:lnTo>
                    <a:pt x="31" y="15"/>
                  </a:lnTo>
                  <a:close/>
                  <a:moveTo>
                    <a:pt x="34" y="0"/>
                  </a:moveTo>
                  <a:lnTo>
                    <a:pt x="48" y="1"/>
                  </a:lnTo>
                  <a:lnTo>
                    <a:pt x="59" y="6"/>
                  </a:lnTo>
                  <a:lnTo>
                    <a:pt x="65" y="14"/>
                  </a:lnTo>
                  <a:lnTo>
                    <a:pt x="68" y="25"/>
                  </a:lnTo>
                  <a:lnTo>
                    <a:pt x="66" y="34"/>
                  </a:lnTo>
                  <a:lnTo>
                    <a:pt x="60" y="42"/>
                  </a:lnTo>
                  <a:lnTo>
                    <a:pt x="52" y="47"/>
                  </a:lnTo>
                  <a:lnTo>
                    <a:pt x="52" y="47"/>
                  </a:lnTo>
                  <a:lnTo>
                    <a:pt x="60" y="51"/>
                  </a:lnTo>
                  <a:lnTo>
                    <a:pt x="65" y="56"/>
                  </a:lnTo>
                  <a:lnTo>
                    <a:pt x="68" y="62"/>
                  </a:lnTo>
                  <a:lnTo>
                    <a:pt x="70" y="70"/>
                  </a:lnTo>
                  <a:lnTo>
                    <a:pt x="69" y="77"/>
                  </a:lnTo>
                  <a:lnTo>
                    <a:pt x="66" y="85"/>
                  </a:lnTo>
                  <a:lnTo>
                    <a:pt x="61" y="91"/>
                  </a:lnTo>
                  <a:lnTo>
                    <a:pt x="53" y="96"/>
                  </a:lnTo>
                  <a:lnTo>
                    <a:pt x="43" y="100"/>
                  </a:lnTo>
                  <a:lnTo>
                    <a:pt x="29" y="101"/>
                  </a:lnTo>
                  <a:lnTo>
                    <a:pt x="17" y="101"/>
                  </a:lnTo>
                  <a:lnTo>
                    <a:pt x="0" y="101"/>
                  </a:lnTo>
                  <a:lnTo>
                    <a:pt x="0" y="0"/>
                  </a:lnTo>
                  <a:lnTo>
                    <a:pt x="16" y="0"/>
                  </a:lnTo>
                  <a:lnTo>
                    <a:pt x="34"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1" name="Freeform 20">
              <a:extLst>
                <a:ext uri="{FF2B5EF4-FFF2-40B4-BE49-F238E27FC236}">
                  <a16:creationId xmlns:a16="http://schemas.microsoft.com/office/drawing/2014/main" id="{AD14BA40-FA0A-AEE8-AAB4-A326F991367D}"/>
                </a:ext>
              </a:extLst>
            </p:cNvPr>
            <p:cNvSpPr>
              <a:spLocks noEditPoints="1"/>
            </p:cNvSpPr>
            <p:nvPr/>
          </p:nvSpPr>
          <p:spPr bwMode="auto">
            <a:xfrm>
              <a:off x="5147" y="-60"/>
              <a:ext cx="31" cy="34"/>
            </a:xfrm>
            <a:custGeom>
              <a:avLst/>
              <a:gdLst>
                <a:gd name="T0" fmla="*/ 47 w 94"/>
                <a:gd name="T1" fmla="*/ 17 h 104"/>
                <a:gd name="T2" fmla="*/ 39 w 94"/>
                <a:gd name="T3" fmla="*/ 18 h 104"/>
                <a:gd name="T4" fmla="*/ 32 w 94"/>
                <a:gd name="T5" fmla="*/ 22 h 104"/>
                <a:gd name="T6" fmla="*/ 26 w 94"/>
                <a:gd name="T7" fmla="*/ 29 h 104"/>
                <a:gd name="T8" fmla="*/ 22 w 94"/>
                <a:gd name="T9" fmla="*/ 39 h 104"/>
                <a:gd name="T10" fmla="*/ 20 w 94"/>
                <a:gd name="T11" fmla="*/ 51 h 104"/>
                <a:gd name="T12" fmla="*/ 21 w 94"/>
                <a:gd name="T13" fmla="*/ 63 h 104"/>
                <a:gd name="T14" fmla="*/ 25 w 94"/>
                <a:gd name="T15" fmla="*/ 72 h 104"/>
                <a:gd name="T16" fmla="*/ 30 w 94"/>
                <a:gd name="T17" fmla="*/ 80 h 104"/>
                <a:gd name="T18" fmla="*/ 37 w 94"/>
                <a:gd name="T19" fmla="*/ 84 h 104"/>
                <a:gd name="T20" fmla="*/ 47 w 94"/>
                <a:gd name="T21" fmla="*/ 86 h 104"/>
                <a:gd name="T22" fmla="*/ 54 w 94"/>
                <a:gd name="T23" fmla="*/ 85 h 104"/>
                <a:gd name="T24" fmla="*/ 62 w 94"/>
                <a:gd name="T25" fmla="*/ 81 h 104"/>
                <a:gd name="T26" fmla="*/ 68 w 94"/>
                <a:gd name="T27" fmla="*/ 74 h 104"/>
                <a:gd name="T28" fmla="*/ 72 w 94"/>
                <a:gd name="T29" fmla="*/ 65 h 104"/>
                <a:gd name="T30" fmla="*/ 74 w 94"/>
                <a:gd name="T31" fmla="*/ 52 h 104"/>
                <a:gd name="T32" fmla="*/ 72 w 94"/>
                <a:gd name="T33" fmla="*/ 37 h 104"/>
                <a:gd name="T34" fmla="*/ 67 w 94"/>
                <a:gd name="T35" fmla="*/ 26 h 104"/>
                <a:gd name="T36" fmla="*/ 58 w 94"/>
                <a:gd name="T37" fmla="*/ 19 h 104"/>
                <a:gd name="T38" fmla="*/ 47 w 94"/>
                <a:gd name="T39" fmla="*/ 17 h 104"/>
                <a:gd name="T40" fmla="*/ 49 w 94"/>
                <a:gd name="T41" fmla="*/ 0 h 104"/>
                <a:gd name="T42" fmla="*/ 61 w 94"/>
                <a:gd name="T43" fmla="*/ 1 h 104"/>
                <a:gd name="T44" fmla="*/ 72 w 94"/>
                <a:gd name="T45" fmla="*/ 5 h 104"/>
                <a:gd name="T46" fmla="*/ 81 w 94"/>
                <a:gd name="T47" fmla="*/ 12 h 104"/>
                <a:gd name="T48" fmla="*/ 88 w 94"/>
                <a:gd name="T49" fmla="*/ 22 h 104"/>
                <a:gd name="T50" fmla="*/ 93 w 94"/>
                <a:gd name="T51" fmla="*/ 34 h 104"/>
                <a:gd name="T52" fmla="*/ 94 w 94"/>
                <a:gd name="T53" fmla="*/ 50 h 104"/>
                <a:gd name="T54" fmla="*/ 92 w 94"/>
                <a:gd name="T55" fmla="*/ 66 h 104"/>
                <a:gd name="T56" fmla="*/ 88 w 94"/>
                <a:gd name="T57" fmla="*/ 79 h 104"/>
                <a:gd name="T58" fmla="*/ 80 w 94"/>
                <a:gd name="T59" fmla="*/ 89 h 104"/>
                <a:gd name="T60" fmla="*/ 70 w 94"/>
                <a:gd name="T61" fmla="*/ 97 h 104"/>
                <a:gd name="T62" fmla="*/ 58 w 94"/>
                <a:gd name="T63" fmla="*/ 102 h 104"/>
                <a:gd name="T64" fmla="*/ 45 w 94"/>
                <a:gd name="T65" fmla="*/ 104 h 104"/>
                <a:gd name="T66" fmla="*/ 31 w 94"/>
                <a:gd name="T67" fmla="*/ 102 h 104"/>
                <a:gd name="T68" fmla="*/ 20 w 94"/>
                <a:gd name="T69" fmla="*/ 97 h 104"/>
                <a:gd name="T70" fmla="*/ 11 w 94"/>
                <a:gd name="T71" fmla="*/ 90 h 104"/>
                <a:gd name="T72" fmla="*/ 5 w 94"/>
                <a:gd name="T73" fmla="*/ 80 h 104"/>
                <a:gd name="T74" fmla="*/ 1 w 94"/>
                <a:gd name="T75" fmla="*/ 67 h 104"/>
                <a:gd name="T76" fmla="*/ 0 w 94"/>
                <a:gd name="T77" fmla="*/ 53 h 104"/>
                <a:gd name="T78" fmla="*/ 2 w 94"/>
                <a:gd name="T79" fmla="*/ 37 h 104"/>
                <a:gd name="T80" fmla="*/ 7 w 94"/>
                <a:gd name="T81" fmla="*/ 24 h 104"/>
                <a:gd name="T82" fmla="*/ 14 w 94"/>
                <a:gd name="T83" fmla="*/ 14 h 104"/>
                <a:gd name="T84" fmla="*/ 24 w 94"/>
                <a:gd name="T85" fmla="*/ 6 h 104"/>
                <a:gd name="T86" fmla="*/ 36 w 94"/>
                <a:gd name="T87" fmla="*/ 1 h 104"/>
                <a:gd name="T88" fmla="*/ 49 w 94"/>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04">
                  <a:moveTo>
                    <a:pt x="47" y="17"/>
                  </a:moveTo>
                  <a:lnTo>
                    <a:pt x="39" y="18"/>
                  </a:lnTo>
                  <a:lnTo>
                    <a:pt x="32" y="22"/>
                  </a:lnTo>
                  <a:lnTo>
                    <a:pt x="26" y="29"/>
                  </a:lnTo>
                  <a:lnTo>
                    <a:pt x="22" y="39"/>
                  </a:lnTo>
                  <a:lnTo>
                    <a:pt x="20" y="51"/>
                  </a:lnTo>
                  <a:lnTo>
                    <a:pt x="21" y="63"/>
                  </a:lnTo>
                  <a:lnTo>
                    <a:pt x="25" y="72"/>
                  </a:lnTo>
                  <a:lnTo>
                    <a:pt x="30" y="80"/>
                  </a:lnTo>
                  <a:lnTo>
                    <a:pt x="37" y="84"/>
                  </a:lnTo>
                  <a:lnTo>
                    <a:pt x="47" y="86"/>
                  </a:lnTo>
                  <a:lnTo>
                    <a:pt x="54" y="85"/>
                  </a:lnTo>
                  <a:lnTo>
                    <a:pt x="62" y="81"/>
                  </a:lnTo>
                  <a:lnTo>
                    <a:pt x="68" y="74"/>
                  </a:lnTo>
                  <a:lnTo>
                    <a:pt x="72" y="65"/>
                  </a:lnTo>
                  <a:lnTo>
                    <a:pt x="74" y="52"/>
                  </a:lnTo>
                  <a:lnTo>
                    <a:pt x="72" y="37"/>
                  </a:lnTo>
                  <a:lnTo>
                    <a:pt x="67" y="26"/>
                  </a:lnTo>
                  <a:lnTo>
                    <a:pt x="58" y="19"/>
                  </a:lnTo>
                  <a:lnTo>
                    <a:pt x="47" y="17"/>
                  </a:lnTo>
                  <a:close/>
                  <a:moveTo>
                    <a:pt x="49" y="0"/>
                  </a:moveTo>
                  <a:lnTo>
                    <a:pt x="61" y="1"/>
                  </a:lnTo>
                  <a:lnTo>
                    <a:pt x="72" y="5"/>
                  </a:lnTo>
                  <a:lnTo>
                    <a:pt x="81" y="12"/>
                  </a:lnTo>
                  <a:lnTo>
                    <a:pt x="88" y="22"/>
                  </a:lnTo>
                  <a:lnTo>
                    <a:pt x="93" y="34"/>
                  </a:lnTo>
                  <a:lnTo>
                    <a:pt x="94" y="50"/>
                  </a:lnTo>
                  <a:lnTo>
                    <a:pt x="92" y="66"/>
                  </a:lnTo>
                  <a:lnTo>
                    <a:pt x="88" y="79"/>
                  </a:lnTo>
                  <a:lnTo>
                    <a:pt x="80" y="89"/>
                  </a:lnTo>
                  <a:lnTo>
                    <a:pt x="70" y="97"/>
                  </a:lnTo>
                  <a:lnTo>
                    <a:pt x="58" y="102"/>
                  </a:lnTo>
                  <a:lnTo>
                    <a:pt x="45" y="104"/>
                  </a:lnTo>
                  <a:lnTo>
                    <a:pt x="31" y="102"/>
                  </a:lnTo>
                  <a:lnTo>
                    <a:pt x="20" y="97"/>
                  </a:lnTo>
                  <a:lnTo>
                    <a:pt x="11" y="90"/>
                  </a:lnTo>
                  <a:lnTo>
                    <a:pt x="5" y="80"/>
                  </a:lnTo>
                  <a:lnTo>
                    <a:pt x="1" y="67"/>
                  </a:lnTo>
                  <a:lnTo>
                    <a:pt x="0" y="53"/>
                  </a:lnTo>
                  <a:lnTo>
                    <a:pt x="2" y="37"/>
                  </a:lnTo>
                  <a:lnTo>
                    <a:pt x="7" y="24"/>
                  </a:lnTo>
                  <a:lnTo>
                    <a:pt x="14" y="14"/>
                  </a:lnTo>
                  <a:lnTo>
                    <a:pt x="24" y="6"/>
                  </a:lnTo>
                  <a:lnTo>
                    <a:pt x="36" y="1"/>
                  </a:lnTo>
                  <a:lnTo>
                    <a:pt x="4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2" name="Freeform 21">
              <a:extLst>
                <a:ext uri="{FF2B5EF4-FFF2-40B4-BE49-F238E27FC236}">
                  <a16:creationId xmlns:a16="http://schemas.microsoft.com/office/drawing/2014/main" id="{F53EFE26-AADB-5300-83B9-45257C4CF115}"/>
                </a:ext>
              </a:extLst>
            </p:cNvPr>
            <p:cNvSpPr>
              <a:spLocks noEditPoints="1"/>
            </p:cNvSpPr>
            <p:nvPr/>
          </p:nvSpPr>
          <p:spPr bwMode="auto">
            <a:xfrm>
              <a:off x="5186" y="-60"/>
              <a:ext cx="24" cy="34"/>
            </a:xfrm>
            <a:custGeom>
              <a:avLst/>
              <a:gdLst>
                <a:gd name="T0" fmla="*/ 26 w 71"/>
                <a:gd name="T1" fmla="*/ 15 h 101"/>
                <a:gd name="T2" fmla="*/ 22 w 71"/>
                <a:gd name="T3" fmla="*/ 16 h 101"/>
                <a:gd name="T4" fmla="*/ 19 w 71"/>
                <a:gd name="T5" fmla="*/ 16 h 101"/>
                <a:gd name="T6" fmla="*/ 19 w 71"/>
                <a:gd name="T7" fmla="*/ 45 h 101"/>
                <a:gd name="T8" fmla="*/ 20 w 71"/>
                <a:gd name="T9" fmla="*/ 45 h 101"/>
                <a:gd name="T10" fmla="*/ 23 w 71"/>
                <a:gd name="T11" fmla="*/ 45 h 101"/>
                <a:gd name="T12" fmla="*/ 26 w 71"/>
                <a:gd name="T13" fmla="*/ 45 h 101"/>
                <a:gd name="T14" fmla="*/ 36 w 71"/>
                <a:gd name="T15" fmla="*/ 43 h 101"/>
                <a:gd name="T16" fmla="*/ 42 w 71"/>
                <a:gd name="T17" fmla="*/ 38 h 101"/>
                <a:gd name="T18" fmla="*/ 44 w 71"/>
                <a:gd name="T19" fmla="*/ 30 h 101"/>
                <a:gd name="T20" fmla="*/ 42 w 71"/>
                <a:gd name="T21" fmla="*/ 22 h 101"/>
                <a:gd name="T22" fmla="*/ 36 w 71"/>
                <a:gd name="T23" fmla="*/ 17 h 101"/>
                <a:gd name="T24" fmla="*/ 26 w 71"/>
                <a:gd name="T25" fmla="*/ 15 h 101"/>
                <a:gd name="T26" fmla="*/ 28 w 71"/>
                <a:gd name="T27" fmla="*/ 0 h 101"/>
                <a:gd name="T28" fmla="*/ 40 w 71"/>
                <a:gd name="T29" fmla="*/ 1 h 101"/>
                <a:gd name="T30" fmla="*/ 51 w 71"/>
                <a:gd name="T31" fmla="*/ 4 h 101"/>
                <a:gd name="T32" fmla="*/ 58 w 71"/>
                <a:gd name="T33" fmla="*/ 9 h 101"/>
                <a:gd name="T34" fmla="*/ 63 w 71"/>
                <a:gd name="T35" fmla="*/ 17 h 101"/>
                <a:gd name="T36" fmla="*/ 64 w 71"/>
                <a:gd name="T37" fmla="*/ 28 h 101"/>
                <a:gd name="T38" fmla="*/ 63 w 71"/>
                <a:gd name="T39" fmla="*/ 38 h 101"/>
                <a:gd name="T40" fmla="*/ 57 w 71"/>
                <a:gd name="T41" fmla="*/ 47 h 101"/>
                <a:gd name="T42" fmla="*/ 49 w 71"/>
                <a:gd name="T43" fmla="*/ 53 h 101"/>
                <a:gd name="T44" fmla="*/ 39 w 71"/>
                <a:gd name="T45" fmla="*/ 56 h 101"/>
                <a:gd name="T46" fmla="*/ 43 w 71"/>
                <a:gd name="T47" fmla="*/ 62 h 101"/>
                <a:gd name="T48" fmla="*/ 47 w 71"/>
                <a:gd name="T49" fmla="*/ 67 h 101"/>
                <a:gd name="T50" fmla="*/ 71 w 71"/>
                <a:gd name="T51" fmla="*/ 101 h 101"/>
                <a:gd name="T52" fmla="*/ 47 w 71"/>
                <a:gd name="T53" fmla="*/ 101 h 101"/>
                <a:gd name="T54" fmla="*/ 19 w 71"/>
                <a:gd name="T55" fmla="*/ 59 h 101"/>
                <a:gd name="T56" fmla="*/ 19 w 71"/>
                <a:gd name="T57" fmla="*/ 59 h 101"/>
                <a:gd name="T58" fmla="*/ 19 w 71"/>
                <a:gd name="T59" fmla="*/ 101 h 101"/>
                <a:gd name="T60" fmla="*/ 0 w 71"/>
                <a:gd name="T61" fmla="*/ 101 h 101"/>
                <a:gd name="T62" fmla="*/ 0 w 71"/>
                <a:gd name="T63" fmla="*/ 0 h 101"/>
                <a:gd name="T64" fmla="*/ 12 w 71"/>
                <a:gd name="T65" fmla="*/ 0 h 101"/>
                <a:gd name="T66" fmla="*/ 28 w 7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01">
                  <a:moveTo>
                    <a:pt x="26" y="15"/>
                  </a:moveTo>
                  <a:lnTo>
                    <a:pt x="22" y="16"/>
                  </a:lnTo>
                  <a:lnTo>
                    <a:pt x="19" y="16"/>
                  </a:lnTo>
                  <a:lnTo>
                    <a:pt x="19" y="45"/>
                  </a:lnTo>
                  <a:lnTo>
                    <a:pt x="20" y="45"/>
                  </a:lnTo>
                  <a:lnTo>
                    <a:pt x="23" y="45"/>
                  </a:lnTo>
                  <a:lnTo>
                    <a:pt x="26" y="45"/>
                  </a:lnTo>
                  <a:lnTo>
                    <a:pt x="36" y="43"/>
                  </a:lnTo>
                  <a:lnTo>
                    <a:pt x="42" y="38"/>
                  </a:lnTo>
                  <a:lnTo>
                    <a:pt x="44" y="30"/>
                  </a:lnTo>
                  <a:lnTo>
                    <a:pt x="42" y="22"/>
                  </a:lnTo>
                  <a:lnTo>
                    <a:pt x="36" y="17"/>
                  </a:lnTo>
                  <a:lnTo>
                    <a:pt x="26" y="15"/>
                  </a:lnTo>
                  <a:close/>
                  <a:moveTo>
                    <a:pt x="28" y="0"/>
                  </a:moveTo>
                  <a:lnTo>
                    <a:pt x="40" y="1"/>
                  </a:lnTo>
                  <a:lnTo>
                    <a:pt x="51" y="4"/>
                  </a:lnTo>
                  <a:lnTo>
                    <a:pt x="58" y="9"/>
                  </a:lnTo>
                  <a:lnTo>
                    <a:pt x="63" y="17"/>
                  </a:lnTo>
                  <a:lnTo>
                    <a:pt x="64" y="28"/>
                  </a:lnTo>
                  <a:lnTo>
                    <a:pt x="63" y="38"/>
                  </a:lnTo>
                  <a:lnTo>
                    <a:pt x="57" y="47"/>
                  </a:lnTo>
                  <a:lnTo>
                    <a:pt x="49" y="53"/>
                  </a:lnTo>
                  <a:lnTo>
                    <a:pt x="39" y="56"/>
                  </a:lnTo>
                  <a:lnTo>
                    <a:pt x="43" y="62"/>
                  </a:lnTo>
                  <a:lnTo>
                    <a:pt x="47" y="67"/>
                  </a:lnTo>
                  <a:lnTo>
                    <a:pt x="71" y="101"/>
                  </a:lnTo>
                  <a:lnTo>
                    <a:pt x="47" y="101"/>
                  </a:lnTo>
                  <a:lnTo>
                    <a:pt x="19" y="59"/>
                  </a:lnTo>
                  <a:lnTo>
                    <a:pt x="19" y="59"/>
                  </a:lnTo>
                  <a:lnTo>
                    <a:pt x="19" y="101"/>
                  </a:lnTo>
                  <a:lnTo>
                    <a:pt x="0" y="101"/>
                  </a:lnTo>
                  <a:lnTo>
                    <a:pt x="0" y="0"/>
                  </a:lnTo>
                  <a:lnTo>
                    <a:pt x="12" y="0"/>
                  </a:lnTo>
                  <a:lnTo>
                    <a:pt x="2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2">
              <a:extLst>
                <a:ext uri="{FF2B5EF4-FFF2-40B4-BE49-F238E27FC236}">
                  <a16:creationId xmlns:a16="http://schemas.microsoft.com/office/drawing/2014/main" id="{A9A2957D-AF01-C662-87B7-53C079509D26}"/>
                </a:ext>
              </a:extLst>
            </p:cNvPr>
            <p:cNvSpPr>
              <a:spLocks noEditPoints="1"/>
            </p:cNvSpPr>
            <p:nvPr/>
          </p:nvSpPr>
          <p:spPr bwMode="auto">
            <a:xfrm>
              <a:off x="5275" y="-60"/>
              <a:ext cx="31" cy="34"/>
            </a:xfrm>
            <a:custGeom>
              <a:avLst/>
              <a:gdLst>
                <a:gd name="T0" fmla="*/ 47 w 95"/>
                <a:gd name="T1" fmla="*/ 17 h 104"/>
                <a:gd name="T2" fmla="*/ 39 w 95"/>
                <a:gd name="T3" fmla="*/ 18 h 104"/>
                <a:gd name="T4" fmla="*/ 32 w 95"/>
                <a:gd name="T5" fmla="*/ 22 h 104"/>
                <a:gd name="T6" fmla="*/ 26 w 95"/>
                <a:gd name="T7" fmla="*/ 29 h 104"/>
                <a:gd name="T8" fmla="*/ 22 w 95"/>
                <a:gd name="T9" fmla="*/ 39 h 104"/>
                <a:gd name="T10" fmla="*/ 21 w 95"/>
                <a:gd name="T11" fmla="*/ 51 h 104"/>
                <a:gd name="T12" fmla="*/ 22 w 95"/>
                <a:gd name="T13" fmla="*/ 63 h 104"/>
                <a:gd name="T14" fmla="*/ 25 w 95"/>
                <a:gd name="T15" fmla="*/ 72 h 104"/>
                <a:gd name="T16" fmla="*/ 30 w 95"/>
                <a:gd name="T17" fmla="*/ 80 h 104"/>
                <a:gd name="T18" fmla="*/ 38 w 95"/>
                <a:gd name="T19" fmla="*/ 84 h 104"/>
                <a:gd name="T20" fmla="*/ 47 w 95"/>
                <a:gd name="T21" fmla="*/ 86 h 104"/>
                <a:gd name="T22" fmla="*/ 55 w 95"/>
                <a:gd name="T23" fmla="*/ 85 h 104"/>
                <a:gd name="T24" fmla="*/ 62 w 95"/>
                <a:gd name="T25" fmla="*/ 81 h 104"/>
                <a:gd name="T26" fmla="*/ 68 w 95"/>
                <a:gd name="T27" fmla="*/ 74 h 104"/>
                <a:gd name="T28" fmla="*/ 73 w 95"/>
                <a:gd name="T29" fmla="*/ 65 h 104"/>
                <a:gd name="T30" fmla="*/ 74 w 95"/>
                <a:gd name="T31" fmla="*/ 52 h 104"/>
                <a:gd name="T32" fmla="*/ 72 w 95"/>
                <a:gd name="T33" fmla="*/ 37 h 104"/>
                <a:gd name="T34" fmla="*/ 67 w 95"/>
                <a:gd name="T35" fmla="*/ 26 h 104"/>
                <a:gd name="T36" fmla="*/ 59 w 95"/>
                <a:gd name="T37" fmla="*/ 19 h 104"/>
                <a:gd name="T38" fmla="*/ 47 w 95"/>
                <a:gd name="T39" fmla="*/ 17 h 104"/>
                <a:gd name="T40" fmla="*/ 49 w 95"/>
                <a:gd name="T41" fmla="*/ 0 h 104"/>
                <a:gd name="T42" fmla="*/ 62 w 95"/>
                <a:gd name="T43" fmla="*/ 1 h 104"/>
                <a:gd name="T44" fmla="*/ 73 w 95"/>
                <a:gd name="T45" fmla="*/ 5 h 104"/>
                <a:gd name="T46" fmla="*/ 82 w 95"/>
                <a:gd name="T47" fmla="*/ 12 h 104"/>
                <a:gd name="T48" fmla="*/ 89 w 95"/>
                <a:gd name="T49" fmla="*/ 22 h 104"/>
                <a:gd name="T50" fmla="*/ 93 w 95"/>
                <a:gd name="T51" fmla="*/ 34 h 104"/>
                <a:gd name="T52" fmla="*/ 95 w 95"/>
                <a:gd name="T53" fmla="*/ 50 h 104"/>
                <a:gd name="T54" fmla="*/ 93 w 95"/>
                <a:gd name="T55" fmla="*/ 66 h 104"/>
                <a:gd name="T56" fmla="*/ 88 w 95"/>
                <a:gd name="T57" fmla="*/ 79 h 104"/>
                <a:gd name="T58" fmla="*/ 80 w 95"/>
                <a:gd name="T59" fmla="*/ 89 h 104"/>
                <a:gd name="T60" fmla="*/ 70 w 95"/>
                <a:gd name="T61" fmla="*/ 97 h 104"/>
                <a:gd name="T62" fmla="*/ 59 w 95"/>
                <a:gd name="T63" fmla="*/ 102 h 104"/>
                <a:gd name="T64" fmla="*/ 46 w 95"/>
                <a:gd name="T65" fmla="*/ 104 h 104"/>
                <a:gd name="T66" fmla="*/ 32 w 95"/>
                <a:gd name="T67" fmla="*/ 102 h 104"/>
                <a:gd name="T68" fmla="*/ 20 w 95"/>
                <a:gd name="T69" fmla="*/ 97 h 104"/>
                <a:gd name="T70" fmla="*/ 12 w 95"/>
                <a:gd name="T71" fmla="*/ 90 h 104"/>
                <a:gd name="T72" fmla="*/ 5 w 95"/>
                <a:gd name="T73" fmla="*/ 80 h 104"/>
                <a:gd name="T74" fmla="*/ 2 w 95"/>
                <a:gd name="T75" fmla="*/ 67 h 104"/>
                <a:gd name="T76" fmla="*/ 0 w 95"/>
                <a:gd name="T77" fmla="*/ 53 h 104"/>
                <a:gd name="T78" fmla="*/ 2 w 95"/>
                <a:gd name="T79" fmla="*/ 37 h 104"/>
                <a:gd name="T80" fmla="*/ 7 w 95"/>
                <a:gd name="T81" fmla="*/ 24 h 104"/>
                <a:gd name="T82" fmla="*/ 15 w 95"/>
                <a:gd name="T83" fmla="*/ 14 h 104"/>
                <a:gd name="T84" fmla="*/ 25 w 95"/>
                <a:gd name="T85" fmla="*/ 6 h 104"/>
                <a:gd name="T86" fmla="*/ 36 w 95"/>
                <a:gd name="T87" fmla="*/ 1 h 104"/>
                <a:gd name="T88" fmla="*/ 49 w 95"/>
                <a:gd name="T8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5" h="104">
                  <a:moveTo>
                    <a:pt x="47" y="17"/>
                  </a:moveTo>
                  <a:lnTo>
                    <a:pt x="39" y="18"/>
                  </a:lnTo>
                  <a:lnTo>
                    <a:pt x="32" y="22"/>
                  </a:lnTo>
                  <a:lnTo>
                    <a:pt x="26" y="29"/>
                  </a:lnTo>
                  <a:lnTo>
                    <a:pt x="22" y="39"/>
                  </a:lnTo>
                  <a:lnTo>
                    <a:pt x="21" y="51"/>
                  </a:lnTo>
                  <a:lnTo>
                    <a:pt x="22" y="63"/>
                  </a:lnTo>
                  <a:lnTo>
                    <a:pt x="25" y="72"/>
                  </a:lnTo>
                  <a:lnTo>
                    <a:pt x="30" y="80"/>
                  </a:lnTo>
                  <a:lnTo>
                    <a:pt x="38" y="84"/>
                  </a:lnTo>
                  <a:lnTo>
                    <a:pt x="47" y="86"/>
                  </a:lnTo>
                  <a:lnTo>
                    <a:pt x="55" y="85"/>
                  </a:lnTo>
                  <a:lnTo>
                    <a:pt x="62" y="81"/>
                  </a:lnTo>
                  <a:lnTo>
                    <a:pt x="68" y="74"/>
                  </a:lnTo>
                  <a:lnTo>
                    <a:pt x="73" y="65"/>
                  </a:lnTo>
                  <a:lnTo>
                    <a:pt x="74" y="52"/>
                  </a:lnTo>
                  <a:lnTo>
                    <a:pt x="72" y="37"/>
                  </a:lnTo>
                  <a:lnTo>
                    <a:pt x="67" y="26"/>
                  </a:lnTo>
                  <a:lnTo>
                    <a:pt x="59" y="19"/>
                  </a:lnTo>
                  <a:lnTo>
                    <a:pt x="47" y="17"/>
                  </a:lnTo>
                  <a:close/>
                  <a:moveTo>
                    <a:pt x="49" y="0"/>
                  </a:moveTo>
                  <a:lnTo>
                    <a:pt x="62" y="1"/>
                  </a:lnTo>
                  <a:lnTo>
                    <a:pt x="73" y="5"/>
                  </a:lnTo>
                  <a:lnTo>
                    <a:pt x="82" y="12"/>
                  </a:lnTo>
                  <a:lnTo>
                    <a:pt x="89" y="22"/>
                  </a:lnTo>
                  <a:lnTo>
                    <a:pt x="93" y="34"/>
                  </a:lnTo>
                  <a:lnTo>
                    <a:pt x="95" y="50"/>
                  </a:lnTo>
                  <a:lnTo>
                    <a:pt x="93" y="66"/>
                  </a:lnTo>
                  <a:lnTo>
                    <a:pt x="88" y="79"/>
                  </a:lnTo>
                  <a:lnTo>
                    <a:pt x="80" y="89"/>
                  </a:lnTo>
                  <a:lnTo>
                    <a:pt x="70" y="97"/>
                  </a:lnTo>
                  <a:lnTo>
                    <a:pt x="59" y="102"/>
                  </a:lnTo>
                  <a:lnTo>
                    <a:pt x="46" y="104"/>
                  </a:lnTo>
                  <a:lnTo>
                    <a:pt x="32" y="102"/>
                  </a:lnTo>
                  <a:lnTo>
                    <a:pt x="20" y="97"/>
                  </a:lnTo>
                  <a:lnTo>
                    <a:pt x="12" y="90"/>
                  </a:lnTo>
                  <a:lnTo>
                    <a:pt x="5" y="80"/>
                  </a:lnTo>
                  <a:lnTo>
                    <a:pt x="2" y="67"/>
                  </a:lnTo>
                  <a:lnTo>
                    <a:pt x="0" y="53"/>
                  </a:lnTo>
                  <a:lnTo>
                    <a:pt x="2" y="37"/>
                  </a:lnTo>
                  <a:lnTo>
                    <a:pt x="7" y="24"/>
                  </a:lnTo>
                  <a:lnTo>
                    <a:pt x="15" y="14"/>
                  </a:lnTo>
                  <a:lnTo>
                    <a:pt x="25" y="6"/>
                  </a:lnTo>
                  <a:lnTo>
                    <a:pt x="36" y="1"/>
                  </a:lnTo>
                  <a:lnTo>
                    <a:pt x="4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4" name="Freeform 23">
              <a:extLst>
                <a:ext uri="{FF2B5EF4-FFF2-40B4-BE49-F238E27FC236}">
                  <a16:creationId xmlns:a16="http://schemas.microsoft.com/office/drawing/2014/main" id="{D4F28FD7-5217-9241-6FC8-3E7395B83626}"/>
                </a:ext>
              </a:extLst>
            </p:cNvPr>
            <p:cNvSpPr>
              <a:spLocks noEditPoints="1"/>
            </p:cNvSpPr>
            <p:nvPr/>
          </p:nvSpPr>
          <p:spPr bwMode="auto">
            <a:xfrm>
              <a:off x="5313" y="-60"/>
              <a:ext cx="24" cy="34"/>
            </a:xfrm>
            <a:custGeom>
              <a:avLst/>
              <a:gdLst>
                <a:gd name="T0" fmla="*/ 27 w 72"/>
                <a:gd name="T1" fmla="*/ 15 h 101"/>
                <a:gd name="T2" fmla="*/ 23 w 72"/>
                <a:gd name="T3" fmla="*/ 16 h 101"/>
                <a:gd name="T4" fmla="*/ 19 w 72"/>
                <a:gd name="T5" fmla="*/ 16 h 101"/>
                <a:gd name="T6" fmla="*/ 19 w 72"/>
                <a:gd name="T7" fmla="*/ 45 h 101"/>
                <a:gd name="T8" fmla="*/ 22 w 72"/>
                <a:gd name="T9" fmla="*/ 45 h 101"/>
                <a:gd name="T10" fmla="*/ 26 w 72"/>
                <a:gd name="T11" fmla="*/ 45 h 101"/>
                <a:gd name="T12" fmla="*/ 36 w 72"/>
                <a:gd name="T13" fmla="*/ 43 h 101"/>
                <a:gd name="T14" fmla="*/ 42 w 72"/>
                <a:gd name="T15" fmla="*/ 38 h 101"/>
                <a:gd name="T16" fmla="*/ 45 w 72"/>
                <a:gd name="T17" fmla="*/ 30 h 101"/>
                <a:gd name="T18" fmla="*/ 43 w 72"/>
                <a:gd name="T19" fmla="*/ 22 h 101"/>
                <a:gd name="T20" fmla="*/ 37 w 72"/>
                <a:gd name="T21" fmla="*/ 17 h 101"/>
                <a:gd name="T22" fmla="*/ 27 w 72"/>
                <a:gd name="T23" fmla="*/ 15 h 101"/>
                <a:gd name="T24" fmla="*/ 29 w 72"/>
                <a:gd name="T25" fmla="*/ 0 h 101"/>
                <a:gd name="T26" fmla="*/ 41 w 72"/>
                <a:gd name="T27" fmla="*/ 1 h 101"/>
                <a:gd name="T28" fmla="*/ 51 w 72"/>
                <a:gd name="T29" fmla="*/ 4 h 101"/>
                <a:gd name="T30" fmla="*/ 58 w 72"/>
                <a:gd name="T31" fmla="*/ 9 h 101"/>
                <a:gd name="T32" fmla="*/ 63 w 72"/>
                <a:gd name="T33" fmla="*/ 17 h 101"/>
                <a:gd name="T34" fmla="*/ 65 w 72"/>
                <a:gd name="T35" fmla="*/ 28 h 101"/>
                <a:gd name="T36" fmla="*/ 63 w 72"/>
                <a:gd name="T37" fmla="*/ 38 h 101"/>
                <a:gd name="T38" fmla="*/ 58 w 72"/>
                <a:gd name="T39" fmla="*/ 47 h 101"/>
                <a:gd name="T40" fmla="*/ 50 w 72"/>
                <a:gd name="T41" fmla="*/ 53 h 101"/>
                <a:gd name="T42" fmla="*/ 39 w 72"/>
                <a:gd name="T43" fmla="*/ 56 h 101"/>
                <a:gd name="T44" fmla="*/ 44 w 72"/>
                <a:gd name="T45" fmla="*/ 62 h 101"/>
                <a:gd name="T46" fmla="*/ 48 w 72"/>
                <a:gd name="T47" fmla="*/ 67 h 101"/>
                <a:gd name="T48" fmla="*/ 72 w 72"/>
                <a:gd name="T49" fmla="*/ 101 h 101"/>
                <a:gd name="T50" fmla="*/ 48 w 72"/>
                <a:gd name="T51" fmla="*/ 101 h 101"/>
                <a:gd name="T52" fmla="*/ 20 w 72"/>
                <a:gd name="T53" fmla="*/ 59 h 101"/>
                <a:gd name="T54" fmla="*/ 19 w 72"/>
                <a:gd name="T55" fmla="*/ 59 h 101"/>
                <a:gd name="T56" fmla="*/ 19 w 72"/>
                <a:gd name="T57" fmla="*/ 101 h 101"/>
                <a:gd name="T58" fmla="*/ 0 w 72"/>
                <a:gd name="T59" fmla="*/ 101 h 101"/>
                <a:gd name="T60" fmla="*/ 0 w 72"/>
                <a:gd name="T61" fmla="*/ 0 h 101"/>
                <a:gd name="T62" fmla="*/ 13 w 72"/>
                <a:gd name="T63" fmla="*/ 0 h 101"/>
                <a:gd name="T64" fmla="*/ 29 w 72"/>
                <a:gd name="T6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01">
                  <a:moveTo>
                    <a:pt x="27" y="15"/>
                  </a:moveTo>
                  <a:lnTo>
                    <a:pt x="23" y="16"/>
                  </a:lnTo>
                  <a:lnTo>
                    <a:pt x="19" y="16"/>
                  </a:lnTo>
                  <a:lnTo>
                    <a:pt x="19" y="45"/>
                  </a:lnTo>
                  <a:lnTo>
                    <a:pt x="22" y="45"/>
                  </a:lnTo>
                  <a:lnTo>
                    <a:pt x="26" y="45"/>
                  </a:lnTo>
                  <a:lnTo>
                    <a:pt x="36" y="43"/>
                  </a:lnTo>
                  <a:lnTo>
                    <a:pt x="42" y="38"/>
                  </a:lnTo>
                  <a:lnTo>
                    <a:pt x="45" y="30"/>
                  </a:lnTo>
                  <a:lnTo>
                    <a:pt x="43" y="22"/>
                  </a:lnTo>
                  <a:lnTo>
                    <a:pt x="37" y="17"/>
                  </a:lnTo>
                  <a:lnTo>
                    <a:pt x="27" y="15"/>
                  </a:lnTo>
                  <a:close/>
                  <a:moveTo>
                    <a:pt x="29" y="0"/>
                  </a:moveTo>
                  <a:lnTo>
                    <a:pt x="41" y="1"/>
                  </a:lnTo>
                  <a:lnTo>
                    <a:pt x="51" y="4"/>
                  </a:lnTo>
                  <a:lnTo>
                    <a:pt x="58" y="9"/>
                  </a:lnTo>
                  <a:lnTo>
                    <a:pt x="63" y="17"/>
                  </a:lnTo>
                  <a:lnTo>
                    <a:pt x="65" y="28"/>
                  </a:lnTo>
                  <a:lnTo>
                    <a:pt x="63" y="38"/>
                  </a:lnTo>
                  <a:lnTo>
                    <a:pt x="58" y="47"/>
                  </a:lnTo>
                  <a:lnTo>
                    <a:pt x="50" y="53"/>
                  </a:lnTo>
                  <a:lnTo>
                    <a:pt x="39" y="56"/>
                  </a:lnTo>
                  <a:lnTo>
                    <a:pt x="44" y="62"/>
                  </a:lnTo>
                  <a:lnTo>
                    <a:pt x="48" y="67"/>
                  </a:lnTo>
                  <a:lnTo>
                    <a:pt x="72" y="101"/>
                  </a:lnTo>
                  <a:lnTo>
                    <a:pt x="48" y="101"/>
                  </a:lnTo>
                  <a:lnTo>
                    <a:pt x="20" y="59"/>
                  </a:lnTo>
                  <a:lnTo>
                    <a:pt x="19" y="59"/>
                  </a:lnTo>
                  <a:lnTo>
                    <a:pt x="19" y="101"/>
                  </a:lnTo>
                  <a:lnTo>
                    <a:pt x="0" y="101"/>
                  </a:lnTo>
                  <a:lnTo>
                    <a:pt x="0" y="0"/>
                  </a:lnTo>
                  <a:lnTo>
                    <a:pt x="13" y="0"/>
                  </a:lnTo>
                  <a:lnTo>
                    <a:pt x="2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5" name="Freeform 24">
              <a:extLst>
                <a:ext uri="{FF2B5EF4-FFF2-40B4-BE49-F238E27FC236}">
                  <a16:creationId xmlns:a16="http://schemas.microsoft.com/office/drawing/2014/main" id="{99D481BF-CB2D-A7C3-4C4D-511365071394}"/>
                </a:ext>
              </a:extLst>
            </p:cNvPr>
            <p:cNvSpPr>
              <a:spLocks noEditPoints="1"/>
            </p:cNvSpPr>
            <p:nvPr/>
          </p:nvSpPr>
          <p:spPr bwMode="auto">
            <a:xfrm>
              <a:off x="5215" y="-60"/>
              <a:ext cx="30" cy="34"/>
            </a:xfrm>
            <a:custGeom>
              <a:avLst/>
              <a:gdLst>
                <a:gd name="T0" fmla="*/ 45 w 92"/>
                <a:gd name="T1" fmla="*/ 22 h 101"/>
                <a:gd name="T2" fmla="*/ 40 w 92"/>
                <a:gd name="T3" fmla="*/ 39 h 101"/>
                <a:gd name="T4" fmla="*/ 31 w 92"/>
                <a:gd name="T5" fmla="*/ 65 h 101"/>
                <a:gd name="T6" fmla="*/ 59 w 92"/>
                <a:gd name="T7" fmla="*/ 65 h 101"/>
                <a:gd name="T8" fmla="*/ 50 w 92"/>
                <a:gd name="T9" fmla="*/ 39 h 101"/>
                <a:gd name="T10" fmla="*/ 45 w 92"/>
                <a:gd name="T11" fmla="*/ 22 h 101"/>
                <a:gd name="T12" fmla="*/ 45 w 92"/>
                <a:gd name="T13" fmla="*/ 22 h 101"/>
                <a:gd name="T14" fmla="*/ 35 w 92"/>
                <a:gd name="T15" fmla="*/ 0 h 101"/>
                <a:gd name="T16" fmla="*/ 57 w 92"/>
                <a:gd name="T17" fmla="*/ 0 h 101"/>
                <a:gd name="T18" fmla="*/ 92 w 92"/>
                <a:gd name="T19" fmla="*/ 101 h 101"/>
                <a:gd name="T20" fmla="*/ 71 w 92"/>
                <a:gd name="T21" fmla="*/ 101 h 101"/>
                <a:gd name="T22" fmla="*/ 64 w 92"/>
                <a:gd name="T23" fmla="*/ 80 h 101"/>
                <a:gd name="T24" fmla="*/ 26 w 92"/>
                <a:gd name="T25" fmla="*/ 80 h 101"/>
                <a:gd name="T26" fmla="*/ 19 w 92"/>
                <a:gd name="T27" fmla="*/ 101 h 101"/>
                <a:gd name="T28" fmla="*/ 0 w 92"/>
                <a:gd name="T29" fmla="*/ 101 h 101"/>
                <a:gd name="T30" fmla="*/ 35 w 92"/>
                <a:gd name="T3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101">
                  <a:moveTo>
                    <a:pt x="45" y="22"/>
                  </a:moveTo>
                  <a:lnTo>
                    <a:pt x="40" y="39"/>
                  </a:lnTo>
                  <a:lnTo>
                    <a:pt x="31" y="65"/>
                  </a:lnTo>
                  <a:lnTo>
                    <a:pt x="59" y="65"/>
                  </a:lnTo>
                  <a:lnTo>
                    <a:pt x="50" y="39"/>
                  </a:lnTo>
                  <a:lnTo>
                    <a:pt x="45" y="22"/>
                  </a:lnTo>
                  <a:lnTo>
                    <a:pt x="45" y="22"/>
                  </a:lnTo>
                  <a:close/>
                  <a:moveTo>
                    <a:pt x="35" y="0"/>
                  </a:moveTo>
                  <a:lnTo>
                    <a:pt x="57" y="0"/>
                  </a:lnTo>
                  <a:lnTo>
                    <a:pt x="92" y="101"/>
                  </a:lnTo>
                  <a:lnTo>
                    <a:pt x="71" y="101"/>
                  </a:lnTo>
                  <a:lnTo>
                    <a:pt x="64" y="80"/>
                  </a:lnTo>
                  <a:lnTo>
                    <a:pt x="26" y="80"/>
                  </a:lnTo>
                  <a:lnTo>
                    <a:pt x="19" y="101"/>
                  </a:lnTo>
                  <a:lnTo>
                    <a:pt x="0" y="101"/>
                  </a:lnTo>
                  <a:lnTo>
                    <a:pt x="3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6" name="Freeform 25">
              <a:extLst>
                <a:ext uri="{FF2B5EF4-FFF2-40B4-BE49-F238E27FC236}">
                  <a16:creationId xmlns:a16="http://schemas.microsoft.com/office/drawing/2014/main" id="{AF294EDE-59D8-BED8-7D48-96D6C020185C}"/>
                </a:ext>
              </a:extLst>
            </p:cNvPr>
            <p:cNvSpPr>
              <a:spLocks/>
            </p:cNvSpPr>
            <p:nvPr/>
          </p:nvSpPr>
          <p:spPr bwMode="auto">
            <a:xfrm>
              <a:off x="5247" y="-60"/>
              <a:ext cx="24" cy="34"/>
            </a:xfrm>
            <a:custGeom>
              <a:avLst/>
              <a:gdLst>
                <a:gd name="T0" fmla="*/ 0 w 71"/>
                <a:gd name="T1" fmla="*/ 0 h 101"/>
                <a:gd name="T2" fmla="*/ 71 w 71"/>
                <a:gd name="T3" fmla="*/ 0 h 101"/>
                <a:gd name="T4" fmla="*/ 71 w 71"/>
                <a:gd name="T5" fmla="*/ 17 h 101"/>
                <a:gd name="T6" fmla="*/ 45 w 71"/>
                <a:gd name="T7" fmla="*/ 17 h 101"/>
                <a:gd name="T8" fmla="*/ 45 w 71"/>
                <a:gd name="T9" fmla="*/ 101 h 101"/>
                <a:gd name="T10" fmla="*/ 25 w 71"/>
                <a:gd name="T11" fmla="*/ 101 h 101"/>
                <a:gd name="T12" fmla="*/ 25 w 71"/>
                <a:gd name="T13" fmla="*/ 17 h 101"/>
                <a:gd name="T14" fmla="*/ 0 w 71"/>
                <a:gd name="T15" fmla="*/ 17 h 101"/>
                <a:gd name="T16" fmla="*/ 0 w 71"/>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1">
                  <a:moveTo>
                    <a:pt x="0" y="0"/>
                  </a:moveTo>
                  <a:lnTo>
                    <a:pt x="71" y="0"/>
                  </a:lnTo>
                  <a:lnTo>
                    <a:pt x="71" y="17"/>
                  </a:lnTo>
                  <a:lnTo>
                    <a:pt x="45" y="17"/>
                  </a:lnTo>
                  <a:lnTo>
                    <a:pt x="45" y="101"/>
                  </a:lnTo>
                  <a:lnTo>
                    <a:pt x="25" y="101"/>
                  </a:lnTo>
                  <a:lnTo>
                    <a:pt x="25" y="17"/>
                  </a:lnTo>
                  <a:lnTo>
                    <a:pt x="0" y="17"/>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7" name="Freeform 26">
              <a:extLst>
                <a:ext uri="{FF2B5EF4-FFF2-40B4-BE49-F238E27FC236}">
                  <a16:creationId xmlns:a16="http://schemas.microsoft.com/office/drawing/2014/main" id="{AA351A76-FF7A-054E-DAC1-AE30A3924D15}"/>
                </a:ext>
              </a:extLst>
            </p:cNvPr>
            <p:cNvSpPr>
              <a:spLocks/>
            </p:cNvSpPr>
            <p:nvPr/>
          </p:nvSpPr>
          <p:spPr bwMode="auto">
            <a:xfrm>
              <a:off x="5341" y="-60"/>
              <a:ext cx="28" cy="34"/>
            </a:xfrm>
            <a:custGeom>
              <a:avLst/>
              <a:gdLst>
                <a:gd name="T0" fmla="*/ 0 w 83"/>
                <a:gd name="T1" fmla="*/ 0 h 101"/>
                <a:gd name="T2" fmla="*/ 21 w 83"/>
                <a:gd name="T3" fmla="*/ 0 h 101"/>
                <a:gd name="T4" fmla="*/ 34 w 83"/>
                <a:gd name="T5" fmla="*/ 29 h 101"/>
                <a:gd name="T6" fmla="*/ 41 w 83"/>
                <a:gd name="T7" fmla="*/ 46 h 101"/>
                <a:gd name="T8" fmla="*/ 41 w 83"/>
                <a:gd name="T9" fmla="*/ 46 h 101"/>
                <a:gd name="T10" fmla="*/ 45 w 83"/>
                <a:gd name="T11" fmla="*/ 37 h 101"/>
                <a:gd name="T12" fmla="*/ 49 w 83"/>
                <a:gd name="T13" fmla="*/ 27 h 101"/>
                <a:gd name="T14" fmla="*/ 62 w 83"/>
                <a:gd name="T15" fmla="*/ 0 h 101"/>
                <a:gd name="T16" fmla="*/ 83 w 83"/>
                <a:gd name="T17" fmla="*/ 0 h 101"/>
                <a:gd name="T18" fmla="*/ 50 w 83"/>
                <a:gd name="T19" fmla="*/ 65 h 101"/>
                <a:gd name="T20" fmla="*/ 50 w 83"/>
                <a:gd name="T21" fmla="*/ 101 h 101"/>
                <a:gd name="T22" fmla="*/ 31 w 83"/>
                <a:gd name="T23" fmla="*/ 101 h 101"/>
                <a:gd name="T24" fmla="*/ 31 w 83"/>
                <a:gd name="T25" fmla="*/ 65 h 101"/>
                <a:gd name="T26" fmla="*/ 0 w 83"/>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01">
                  <a:moveTo>
                    <a:pt x="0" y="0"/>
                  </a:moveTo>
                  <a:lnTo>
                    <a:pt x="21" y="0"/>
                  </a:lnTo>
                  <a:lnTo>
                    <a:pt x="34" y="29"/>
                  </a:lnTo>
                  <a:lnTo>
                    <a:pt x="41" y="46"/>
                  </a:lnTo>
                  <a:lnTo>
                    <a:pt x="41" y="46"/>
                  </a:lnTo>
                  <a:lnTo>
                    <a:pt x="45" y="37"/>
                  </a:lnTo>
                  <a:lnTo>
                    <a:pt x="49" y="27"/>
                  </a:lnTo>
                  <a:lnTo>
                    <a:pt x="62" y="0"/>
                  </a:lnTo>
                  <a:lnTo>
                    <a:pt x="83" y="0"/>
                  </a:lnTo>
                  <a:lnTo>
                    <a:pt x="50" y="65"/>
                  </a:lnTo>
                  <a:lnTo>
                    <a:pt x="50" y="101"/>
                  </a:lnTo>
                  <a:lnTo>
                    <a:pt x="31" y="101"/>
                  </a:lnTo>
                  <a:lnTo>
                    <a:pt x="31" y="65"/>
                  </a:lnTo>
                  <a:lnTo>
                    <a:pt x="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8" name="Freeform 27">
              <a:extLst>
                <a:ext uri="{FF2B5EF4-FFF2-40B4-BE49-F238E27FC236}">
                  <a16:creationId xmlns:a16="http://schemas.microsoft.com/office/drawing/2014/main" id="{C5153723-E9C0-3E32-FDFC-B9C26DD0CF30}"/>
                </a:ext>
              </a:extLst>
            </p:cNvPr>
            <p:cNvSpPr>
              <a:spLocks noEditPoints="1"/>
            </p:cNvSpPr>
            <p:nvPr/>
          </p:nvSpPr>
          <p:spPr bwMode="auto">
            <a:xfrm>
              <a:off x="4505" y="-230"/>
              <a:ext cx="115" cy="132"/>
            </a:xfrm>
            <a:custGeom>
              <a:avLst/>
              <a:gdLst>
                <a:gd name="T0" fmla="*/ 170 w 345"/>
                <a:gd name="T1" fmla="*/ 48 h 398"/>
                <a:gd name="T2" fmla="*/ 162 w 345"/>
                <a:gd name="T3" fmla="*/ 77 h 398"/>
                <a:gd name="T4" fmla="*/ 152 w 345"/>
                <a:gd name="T5" fmla="*/ 106 h 398"/>
                <a:gd name="T6" fmla="*/ 95 w 345"/>
                <a:gd name="T7" fmla="*/ 264 h 398"/>
                <a:gd name="T8" fmla="*/ 246 w 345"/>
                <a:gd name="T9" fmla="*/ 264 h 398"/>
                <a:gd name="T10" fmla="*/ 189 w 345"/>
                <a:gd name="T11" fmla="*/ 107 h 398"/>
                <a:gd name="T12" fmla="*/ 179 w 345"/>
                <a:gd name="T13" fmla="*/ 78 h 398"/>
                <a:gd name="T14" fmla="*/ 171 w 345"/>
                <a:gd name="T15" fmla="*/ 48 h 398"/>
                <a:gd name="T16" fmla="*/ 170 w 345"/>
                <a:gd name="T17" fmla="*/ 48 h 398"/>
                <a:gd name="T18" fmla="*/ 148 w 345"/>
                <a:gd name="T19" fmla="*/ 0 h 398"/>
                <a:gd name="T20" fmla="*/ 197 w 345"/>
                <a:gd name="T21" fmla="*/ 0 h 398"/>
                <a:gd name="T22" fmla="*/ 345 w 345"/>
                <a:gd name="T23" fmla="*/ 398 h 398"/>
                <a:gd name="T24" fmla="*/ 293 w 345"/>
                <a:gd name="T25" fmla="*/ 398 h 398"/>
                <a:gd name="T26" fmla="*/ 259 w 345"/>
                <a:gd name="T27" fmla="*/ 300 h 398"/>
                <a:gd name="T28" fmla="*/ 81 w 345"/>
                <a:gd name="T29" fmla="*/ 300 h 398"/>
                <a:gd name="T30" fmla="*/ 46 w 345"/>
                <a:gd name="T31" fmla="*/ 398 h 398"/>
                <a:gd name="T32" fmla="*/ 0 w 345"/>
                <a:gd name="T33" fmla="*/ 398 h 398"/>
                <a:gd name="T34" fmla="*/ 148 w 345"/>
                <a:gd name="T35"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98">
                  <a:moveTo>
                    <a:pt x="170" y="48"/>
                  </a:moveTo>
                  <a:lnTo>
                    <a:pt x="162" y="77"/>
                  </a:lnTo>
                  <a:lnTo>
                    <a:pt x="152" y="106"/>
                  </a:lnTo>
                  <a:lnTo>
                    <a:pt x="95" y="264"/>
                  </a:lnTo>
                  <a:lnTo>
                    <a:pt x="246" y="264"/>
                  </a:lnTo>
                  <a:lnTo>
                    <a:pt x="189" y="107"/>
                  </a:lnTo>
                  <a:lnTo>
                    <a:pt x="179" y="78"/>
                  </a:lnTo>
                  <a:lnTo>
                    <a:pt x="171" y="48"/>
                  </a:lnTo>
                  <a:lnTo>
                    <a:pt x="170" y="48"/>
                  </a:lnTo>
                  <a:close/>
                  <a:moveTo>
                    <a:pt x="148" y="0"/>
                  </a:moveTo>
                  <a:lnTo>
                    <a:pt x="197" y="0"/>
                  </a:lnTo>
                  <a:lnTo>
                    <a:pt x="345" y="398"/>
                  </a:lnTo>
                  <a:lnTo>
                    <a:pt x="293" y="398"/>
                  </a:lnTo>
                  <a:lnTo>
                    <a:pt x="259" y="300"/>
                  </a:lnTo>
                  <a:lnTo>
                    <a:pt x="81" y="300"/>
                  </a:lnTo>
                  <a:lnTo>
                    <a:pt x="46" y="398"/>
                  </a:lnTo>
                  <a:lnTo>
                    <a:pt x="0" y="398"/>
                  </a:lnTo>
                  <a:lnTo>
                    <a:pt x="14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9" name="Freeform 28">
              <a:extLst>
                <a:ext uri="{FF2B5EF4-FFF2-40B4-BE49-F238E27FC236}">
                  <a16:creationId xmlns:a16="http://schemas.microsoft.com/office/drawing/2014/main" id="{7173713A-E6BD-D8B0-6BA4-46555FEBE18A}"/>
                </a:ext>
              </a:extLst>
            </p:cNvPr>
            <p:cNvSpPr>
              <a:spLocks/>
            </p:cNvSpPr>
            <p:nvPr/>
          </p:nvSpPr>
          <p:spPr bwMode="auto">
            <a:xfrm>
              <a:off x="4633" y="-197"/>
              <a:ext cx="47" cy="99"/>
            </a:xfrm>
            <a:custGeom>
              <a:avLst/>
              <a:gdLst>
                <a:gd name="T0" fmla="*/ 119 w 141"/>
                <a:gd name="T1" fmla="*/ 0 h 299"/>
                <a:gd name="T2" fmla="*/ 141 w 141"/>
                <a:gd name="T3" fmla="*/ 0 h 299"/>
                <a:gd name="T4" fmla="*/ 139 w 141"/>
                <a:gd name="T5" fmla="*/ 44 h 299"/>
                <a:gd name="T6" fmla="*/ 119 w 141"/>
                <a:gd name="T7" fmla="*/ 42 h 299"/>
                <a:gd name="T8" fmla="*/ 101 w 141"/>
                <a:gd name="T9" fmla="*/ 45 h 299"/>
                <a:gd name="T10" fmla="*/ 86 w 141"/>
                <a:gd name="T11" fmla="*/ 53 h 299"/>
                <a:gd name="T12" fmla="*/ 73 w 141"/>
                <a:gd name="T13" fmla="*/ 64 h 299"/>
                <a:gd name="T14" fmla="*/ 62 w 141"/>
                <a:gd name="T15" fmla="*/ 79 h 299"/>
                <a:gd name="T16" fmla="*/ 54 w 141"/>
                <a:gd name="T17" fmla="*/ 99 h 299"/>
                <a:gd name="T18" fmla="*/ 48 w 141"/>
                <a:gd name="T19" fmla="*/ 123 h 299"/>
                <a:gd name="T20" fmla="*/ 45 w 141"/>
                <a:gd name="T21" fmla="*/ 151 h 299"/>
                <a:gd name="T22" fmla="*/ 44 w 141"/>
                <a:gd name="T23" fmla="*/ 182 h 299"/>
                <a:gd name="T24" fmla="*/ 44 w 141"/>
                <a:gd name="T25" fmla="*/ 299 h 299"/>
                <a:gd name="T26" fmla="*/ 0 w 141"/>
                <a:gd name="T27" fmla="*/ 299 h 299"/>
                <a:gd name="T28" fmla="*/ 0 w 141"/>
                <a:gd name="T29" fmla="*/ 5 h 299"/>
                <a:gd name="T30" fmla="*/ 43 w 141"/>
                <a:gd name="T31" fmla="*/ 5 h 299"/>
                <a:gd name="T32" fmla="*/ 43 w 141"/>
                <a:gd name="T33" fmla="*/ 27 h 299"/>
                <a:gd name="T34" fmla="*/ 40 w 141"/>
                <a:gd name="T35" fmla="*/ 53 h 299"/>
                <a:gd name="T36" fmla="*/ 37 w 141"/>
                <a:gd name="T37" fmla="*/ 79 h 299"/>
                <a:gd name="T38" fmla="*/ 37 w 141"/>
                <a:gd name="T39" fmla="*/ 79 h 299"/>
                <a:gd name="T40" fmla="*/ 43 w 141"/>
                <a:gd name="T41" fmla="*/ 63 h 299"/>
                <a:gd name="T42" fmla="*/ 50 w 141"/>
                <a:gd name="T43" fmla="*/ 48 h 299"/>
                <a:gd name="T44" fmla="*/ 59 w 141"/>
                <a:gd name="T45" fmla="*/ 34 h 299"/>
                <a:gd name="T46" fmla="*/ 71 w 141"/>
                <a:gd name="T47" fmla="*/ 21 h 299"/>
                <a:gd name="T48" fmla="*/ 84 w 141"/>
                <a:gd name="T49" fmla="*/ 11 h 299"/>
                <a:gd name="T50" fmla="*/ 101 w 141"/>
                <a:gd name="T51" fmla="*/ 3 h 299"/>
                <a:gd name="T52" fmla="*/ 119 w 141"/>
                <a:gd name="T53" fmla="*/ 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299">
                  <a:moveTo>
                    <a:pt x="119" y="0"/>
                  </a:moveTo>
                  <a:lnTo>
                    <a:pt x="141" y="0"/>
                  </a:lnTo>
                  <a:lnTo>
                    <a:pt x="139" y="44"/>
                  </a:lnTo>
                  <a:lnTo>
                    <a:pt x="119" y="42"/>
                  </a:lnTo>
                  <a:lnTo>
                    <a:pt x="101" y="45"/>
                  </a:lnTo>
                  <a:lnTo>
                    <a:pt x="86" y="53"/>
                  </a:lnTo>
                  <a:lnTo>
                    <a:pt x="73" y="64"/>
                  </a:lnTo>
                  <a:lnTo>
                    <a:pt x="62" y="79"/>
                  </a:lnTo>
                  <a:lnTo>
                    <a:pt x="54" y="99"/>
                  </a:lnTo>
                  <a:lnTo>
                    <a:pt x="48" y="123"/>
                  </a:lnTo>
                  <a:lnTo>
                    <a:pt x="45" y="151"/>
                  </a:lnTo>
                  <a:lnTo>
                    <a:pt x="44" y="182"/>
                  </a:lnTo>
                  <a:lnTo>
                    <a:pt x="44" y="299"/>
                  </a:lnTo>
                  <a:lnTo>
                    <a:pt x="0" y="299"/>
                  </a:lnTo>
                  <a:lnTo>
                    <a:pt x="0" y="5"/>
                  </a:lnTo>
                  <a:lnTo>
                    <a:pt x="43" y="5"/>
                  </a:lnTo>
                  <a:lnTo>
                    <a:pt x="43" y="27"/>
                  </a:lnTo>
                  <a:lnTo>
                    <a:pt x="40" y="53"/>
                  </a:lnTo>
                  <a:lnTo>
                    <a:pt x="37" y="79"/>
                  </a:lnTo>
                  <a:lnTo>
                    <a:pt x="37" y="79"/>
                  </a:lnTo>
                  <a:lnTo>
                    <a:pt x="43" y="63"/>
                  </a:lnTo>
                  <a:lnTo>
                    <a:pt x="50" y="48"/>
                  </a:lnTo>
                  <a:lnTo>
                    <a:pt x="59" y="34"/>
                  </a:lnTo>
                  <a:lnTo>
                    <a:pt x="71" y="21"/>
                  </a:lnTo>
                  <a:lnTo>
                    <a:pt x="84" y="11"/>
                  </a:lnTo>
                  <a:lnTo>
                    <a:pt x="101" y="3"/>
                  </a:lnTo>
                  <a:lnTo>
                    <a:pt x="11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0" name="Freeform 29">
              <a:extLst>
                <a:ext uri="{FF2B5EF4-FFF2-40B4-BE49-F238E27FC236}">
                  <a16:creationId xmlns:a16="http://schemas.microsoft.com/office/drawing/2014/main" id="{EB3DBC03-9BE5-866F-6785-87A56284F35D}"/>
                </a:ext>
              </a:extLst>
            </p:cNvPr>
            <p:cNvSpPr>
              <a:spLocks noEditPoints="1"/>
            </p:cNvSpPr>
            <p:nvPr/>
          </p:nvSpPr>
          <p:spPr bwMode="auto">
            <a:xfrm>
              <a:off x="4684" y="-197"/>
              <a:ext cx="94" cy="151"/>
            </a:xfrm>
            <a:custGeom>
              <a:avLst/>
              <a:gdLst>
                <a:gd name="T0" fmla="*/ 56 w 282"/>
                <a:gd name="T1" fmla="*/ 325 h 453"/>
                <a:gd name="T2" fmla="*/ 47 w 282"/>
                <a:gd name="T3" fmla="*/ 375 h 453"/>
                <a:gd name="T4" fmla="*/ 76 w 282"/>
                <a:gd name="T5" fmla="*/ 406 h 453"/>
                <a:gd name="T6" fmla="*/ 131 w 282"/>
                <a:gd name="T7" fmla="*/ 417 h 453"/>
                <a:gd name="T8" fmla="*/ 198 w 282"/>
                <a:gd name="T9" fmla="*/ 403 h 453"/>
                <a:gd name="T10" fmla="*/ 230 w 282"/>
                <a:gd name="T11" fmla="*/ 367 h 453"/>
                <a:gd name="T12" fmla="*/ 225 w 282"/>
                <a:gd name="T13" fmla="*/ 323 h 453"/>
                <a:gd name="T14" fmla="*/ 186 w 282"/>
                <a:gd name="T15" fmla="*/ 302 h 453"/>
                <a:gd name="T16" fmla="*/ 95 w 282"/>
                <a:gd name="T17" fmla="*/ 300 h 453"/>
                <a:gd name="T18" fmla="*/ 116 w 282"/>
                <a:gd name="T19" fmla="*/ 36 h 453"/>
                <a:gd name="T20" fmla="*/ 70 w 282"/>
                <a:gd name="T21" fmla="*/ 61 h 453"/>
                <a:gd name="T22" fmla="*/ 54 w 282"/>
                <a:gd name="T23" fmla="*/ 109 h 453"/>
                <a:gd name="T24" fmla="*/ 70 w 282"/>
                <a:gd name="T25" fmla="*/ 158 h 453"/>
                <a:gd name="T26" fmla="*/ 114 w 282"/>
                <a:gd name="T27" fmla="*/ 181 h 453"/>
                <a:gd name="T28" fmla="*/ 170 w 282"/>
                <a:gd name="T29" fmla="*/ 176 h 453"/>
                <a:gd name="T30" fmla="*/ 206 w 282"/>
                <a:gd name="T31" fmla="*/ 144 h 453"/>
                <a:gd name="T32" fmla="*/ 211 w 282"/>
                <a:gd name="T33" fmla="*/ 89 h 453"/>
                <a:gd name="T34" fmla="*/ 186 w 282"/>
                <a:gd name="T35" fmla="*/ 48 h 453"/>
                <a:gd name="T36" fmla="*/ 136 w 282"/>
                <a:gd name="T37" fmla="*/ 34 h 453"/>
                <a:gd name="T38" fmla="*/ 168 w 282"/>
                <a:gd name="T39" fmla="*/ 2 h 453"/>
                <a:gd name="T40" fmla="*/ 192 w 282"/>
                <a:gd name="T41" fmla="*/ 4 h 453"/>
                <a:gd name="T42" fmla="*/ 218 w 282"/>
                <a:gd name="T43" fmla="*/ 5 h 453"/>
                <a:gd name="T44" fmla="*/ 247 w 282"/>
                <a:gd name="T45" fmla="*/ 40 h 453"/>
                <a:gd name="T46" fmla="*/ 230 w 282"/>
                <a:gd name="T47" fmla="*/ 39 h 453"/>
                <a:gd name="T48" fmla="*/ 229 w 282"/>
                <a:gd name="T49" fmla="*/ 40 h 453"/>
                <a:gd name="T50" fmla="*/ 255 w 282"/>
                <a:gd name="T51" fmla="*/ 84 h 453"/>
                <a:gd name="T52" fmla="*/ 251 w 282"/>
                <a:gd name="T53" fmla="*/ 144 h 453"/>
                <a:gd name="T54" fmla="*/ 218 w 282"/>
                <a:gd name="T55" fmla="*/ 190 h 453"/>
                <a:gd name="T56" fmla="*/ 157 w 282"/>
                <a:gd name="T57" fmla="*/ 213 h 453"/>
                <a:gd name="T58" fmla="*/ 101 w 282"/>
                <a:gd name="T59" fmla="*/ 213 h 453"/>
                <a:gd name="T60" fmla="*/ 73 w 282"/>
                <a:gd name="T61" fmla="*/ 222 h 453"/>
                <a:gd name="T62" fmla="*/ 69 w 282"/>
                <a:gd name="T63" fmla="*/ 246 h 453"/>
                <a:gd name="T64" fmla="*/ 101 w 282"/>
                <a:gd name="T65" fmla="*/ 261 h 453"/>
                <a:gd name="T66" fmla="*/ 204 w 282"/>
                <a:gd name="T67" fmla="*/ 264 h 453"/>
                <a:gd name="T68" fmla="*/ 258 w 282"/>
                <a:gd name="T69" fmla="*/ 291 h 453"/>
                <a:gd name="T70" fmla="*/ 276 w 282"/>
                <a:gd name="T71" fmla="*/ 344 h 453"/>
                <a:gd name="T72" fmla="*/ 252 w 282"/>
                <a:gd name="T73" fmla="*/ 407 h 453"/>
                <a:gd name="T74" fmla="*/ 185 w 282"/>
                <a:gd name="T75" fmla="*/ 445 h 453"/>
                <a:gd name="T76" fmla="*/ 95 w 282"/>
                <a:gd name="T77" fmla="*/ 452 h 453"/>
                <a:gd name="T78" fmla="*/ 33 w 282"/>
                <a:gd name="T79" fmla="*/ 431 h 453"/>
                <a:gd name="T80" fmla="*/ 2 w 282"/>
                <a:gd name="T81" fmla="*/ 387 h 453"/>
                <a:gd name="T82" fmla="*/ 10 w 282"/>
                <a:gd name="T83" fmla="*/ 327 h 453"/>
                <a:gd name="T84" fmla="*/ 51 w 282"/>
                <a:gd name="T85" fmla="*/ 289 h 453"/>
                <a:gd name="T86" fmla="*/ 23 w 282"/>
                <a:gd name="T87" fmla="*/ 260 h 453"/>
                <a:gd name="T88" fmla="*/ 30 w 282"/>
                <a:gd name="T89" fmla="*/ 218 h 453"/>
                <a:gd name="T90" fmla="*/ 38 w 282"/>
                <a:gd name="T91" fmla="*/ 187 h 453"/>
                <a:gd name="T92" fmla="*/ 12 w 282"/>
                <a:gd name="T93" fmla="*/ 136 h 453"/>
                <a:gd name="T94" fmla="*/ 19 w 282"/>
                <a:gd name="T95" fmla="*/ 69 h 453"/>
                <a:gd name="T96" fmla="*/ 62 w 282"/>
                <a:gd name="T97" fmla="*/ 20 h 453"/>
                <a:gd name="T98" fmla="*/ 138 w 282"/>
                <a:gd name="T99"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453">
                  <a:moveTo>
                    <a:pt x="86" y="300"/>
                  </a:moveTo>
                  <a:lnTo>
                    <a:pt x="69" y="311"/>
                  </a:lnTo>
                  <a:lnTo>
                    <a:pt x="56" y="325"/>
                  </a:lnTo>
                  <a:lnTo>
                    <a:pt x="47" y="341"/>
                  </a:lnTo>
                  <a:lnTo>
                    <a:pt x="44" y="358"/>
                  </a:lnTo>
                  <a:lnTo>
                    <a:pt x="47" y="375"/>
                  </a:lnTo>
                  <a:lnTo>
                    <a:pt x="53" y="387"/>
                  </a:lnTo>
                  <a:lnTo>
                    <a:pt x="63" y="398"/>
                  </a:lnTo>
                  <a:lnTo>
                    <a:pt x="76" y="406"/>
                  </a:lnTo>
                  <a:lnTo>
                    <a:pt x="91" y="412"/>
                  </a:lnTo>
                  <a:lnTo>
                    <a:pt x="111" y="416"/>
                  </a:lnTo>
                  <a:lnTo>
                    <a:pt x="131" y="417"/>
                  </a:lnTo>
                  <a:lnTo>
                    <a:pt x="156" y="415"/>
                  </a:lnTo>
                  <a:lnTo>
                    <a:pt x="179" y="411"/>
                  </a:lnTo>
                  <a:lnTo>
                    <a:pt x="198" y="403"/>
                  </a:lnTo>
                  <a:lnTo>
                    <a:pt x="212" y="393"/>
                  </a:lnTo>
                  <a:lnTo>
                    <a:pt x="223" y="381"/>
                  </a:lnTo>
                  <a:lnTo>
                    <a:pt x="230" y="367"/>
                  </a:lnTo>
                  <a:lnTo>
                    <a:pt x="232" y="350"/>
                  </a:lnTo>
                  <a:lnTo>
                    <a:pt x="231" y="336"/>
                  </a:lnTo>
                  <a:lnTo>
                    <a:pt x="225" y="323"/>
                  </a:lnTo>
                  <a:lnTo>
                    <a:pt x="216" y="314"/>
                  </a:lnTo>
                  <a:lnTo>
                    <a:pt x="203" y="306"/>
                  </a:lnTo>
                  <a:lnTo>
                    <a:pt x="186" y="302"/>
                  </a:lnTo>
                  <a:lnTo>
                    <a:pt x="166" y="300"/>
                  </a:lnTo>
                  <a:lnTo>
                    <a:pt x="105" y="300"/>
                  </a:lnTo>
                  <a:lnTo>
                    <a:pt x="95" y="300"/>
                  </a:lnTo>
                  <a:lnTo>
                    <a:pt x="86" y="300"/>
                  </a:lnTo>
                  <a:close/>
                  <a:moveTo>
                    <a:pt x="136" y="34"/>
                  </a:moveTo>
                  <a:lnTo>
                    <a:pt x="116" y="36"/>
                  </a:lnTo>
                  <a:lnTo>
                    <a:pt x="97" y="41"/>
                  </a:lnTo>
                  <a:lnTo>
                    <a:pt x="82" y="50"/>
                  </a:lnTo>
                  <a:lnTo>
                    <a:pt x="70" y="61"/>
                  </a:lnTo>
                  <a:lnTo>
                    <a:pt x="61" y="75"/>
                  </a:lnTo>
                  <a:lnTo>
                    <a:pt x="56" y="91"/>
                  </a:lnTo>
                  <a:lnTo>
                    <a:pt x="54" y="109"/>
                  </a:lnTo>
                  <a:lnTo>
                    <a:pt x="56" y="128"/>
                  </a:lnTo>
                  <a:lnTo>
                    <a:pt x="61" y="144"/>
                  </a:lnTo>
                  <a:lnTo>
                    <a:pt x="70" y="158"/>
                  </a:lnTo>
                  <a:lnTo>
                    <a:pt x="81" y="168"/>
                  </a:lnTo>
                  <a:lnTo>
                    <a:pt x="95" y="176"/>
                  </a:lnTo>
                  <a:lnTo>
                    <a:pt x="114" y="181"/>
                  </a:lnTo>
                  <a:lnTo>
                    <a:pt x="134" y="182"/>
                  </a:lnTo>
                  <a:lnTo>
                    <a:pt x="153" y="181"/>
                  </a:lnTo>
                  <a:lnTo>
                    <a:pt x="170" y="176"/>
                  </a:lnTo>
                  <a:lnTo>
                    <a:pt x="185" y="168"/>
                  </a:lnTo>
                  <a:lnTo>
                    <a:pt x="197" y="158"/>
                  </a:lnTo>
                  <a:lnTo>
                    <a:pt x="206" y="144"/>
                  </a:lnTo>
                  <a:lnTo>
                    <a:pt x="211" y="128"/>
                  </a:lnTo>
                  <a:lnTo>
                    <a:pt x="213" y="109"/>
                  </a:lnTo>
                  <a:lnTo>
                    <a:pt x="211" y="89"/>
                  </a:lnTo>
                  <a:lnTo>
                    <a:pt x="206" y="73"/>
                  </a:lnTo>
                  <a:lnTo>
                    <a:pt x="198" y="59"/>
                  </a:lnTo>
                  <a:lnTo>
                    <a:pt x="186" y="48"/>
                  </a:lnTo>
                  <a:lnTo>
                    <a:pt x="172" y="41"/>
                  </a:lnTo>
                  <a:lnTo>
                    <a:pt x="155" y="36"/>
                  </a:lnTo>
                  <a:lnTo>
                    <a:pt x="136" y="34"/>
                  </a:lnTo>
                  <a:close/>
                  <a:moveTo>
                    <a:pt x="138" y="0"/>
                  </a:moveTo>
                  <a:lnTo>
                    <a:pt x="154" y="1"/>
                  </a:lnTo>
                  <a:lnTo>
                    <a:pt x="168" y="2"/>
                  </a:lnTo>
                  <a:lnTo>
                    <a:pt x="173" y="3"/>
                  </a:lnTo>
                  <a:lnTo>
                    <a:pt x="181" y="3"/>
                  </a:lnTo>
                  <a:lnTo>
                    <a:pt x="192" y="4"/>
                  </a:lnTo>
                  <a:lnTo>
                    <a:pt x="203" y="5"/>
                  </a:lnTo>
                  <a:lnTo>
                    <a:pt x="212" y="5"/>
                  </a:lnTo>
                  <a:lnTo>
                    <a:pt x="218" y="5"/>
                  </a:lnTo>
                  <a:lnTo>
                    <a:pt x="282" y="5"/>
                  </a:lnTo>
                  <a:lnTo>
                    <a:pt x="282" y="40"/>
                  </a:lnTo>
                  <a:lnTo>
                    <a:pt x="247" y="40"/>
                  </a:lnTo>
                  <a:lnTo>
                    <a:pt x="243" y="40"/>
                  </a:lnTo>
                  <a:lnTo>
                    <a:pt x="236" y="39"/>
                  </a:lnTo>
                  <a:lnTo>
                    <a:pt x="230" y="39"/>
                  </a:lnTo>
                  <a:lnTo>
                    <a:pt x="227" y="39"/>
                  </a:lnTo>
                  <a:lnTo>
                    <a:pt x="228" y="39"/>
                  </a:lnTo>
                  <a:lnTo>
                    <a:pt x="229" y="40"/>
                  </a:lnTo>
                  <a:lnTo>
                    <a:pt x="240" y="52"/>
                  </a:lnTo>
                  <a:lnTo>
                    <a:pt x="249" y="67"/>
                  </a:lnTo>
                  <a:lnTo>
                    <a:pt x="255" y="84"/>
                  </a:lnTo>
                  <a:lnTo>
                    <a:pt x="257" y="104"/>
                  </a:lnTo>
                  <a:lnTo>
                    <a:pt x="255" y="125"/>
                  </a:lnTo>
                  <a:lnTo>
                    <a:pt x="251" y="144"/>
                  </a:lnTo>
                  <a:lnTo>
                    <a:pt x="243" y="161"/>
                  </a:lnTo>
                  <a:lnTo>
                    <a:pt x="232" y="177"/>
                  </a:lnTo>
                  <a:lnTo>
                    <a:pt x="218" y="190"/>
                  </a:lnTo>
                  <a:lnTo>
                    <a:pt x="200" y="200"/>
                  </a:lnTo>
                  <a:lnTo>
                    <a:pt x="180" y="208"/>
                  </a:lnTo>
                  <a:lnTo>
                    <a:pt x="157" y="213"/>
                  </a:lnTo>
                  <a:lnTo>
                    <a:pt x="130" y="215"/>
                  </a:lnTo>
                  <a:lnTo>
                    <a:pt x="116" y="214"/>
                  </a:lnTo>
                  <a:lnTo>
                    <a:pt x="101" y="213"/>
                  </a:lnTo>
                  <a:lnTo>
                    <a:pt x="89" y="211"/>
                  </a:lnTo>
                  <a:lnTo>
                    <a:pt x="79" y="216"/>
                  </a:lnTo>
                  <a:lnTo>
                    <a:pt x="73" y="222"/>
                  </a:lnTo>
                  <a:lnTo>
                    <a:pt x="69" y="230"/>
                  </a:lnTo>
                  <a:lnTo>
                    <a:pt x="67" y="237"/>
                  </a:lnTo>
                  <a:lnTo>
                    <a:pt x="69" y="246"/>
                  </a:lnTo>
                  <a:lnTo>
                    <a:pt x="75" y="253"/>
                  </a:lnTo>
                  <a:lnTo>
                    <a:pt x="86" y="258"/>
                  </a:lnTo>
                  <a:lnTo>
                    <a:pt x="101" y="261"/>
                  </a:lnTo>
                  <a:lnTo>
                    <a:pt x="121" y="262"/>
                  </a:lnTo>
                  <a:lnTo>
                    <a:pt x="178" y="262"/>
                  </a:lnTo>
                  <a:lnTo>
                    <a:pt x="204" y="264"/>
                  </a:lnTo>
                  <a:lnTo>
                    <a:pt x="225" y="269"/>
                  </a:lnTo>
                  <a:lnTo>
                    <a:pt x="244" y="278"/>
                  </a:lnTo>
                  <a:lnTo>
                    <a:pt x="258" y="291"/>
                  </a:lnTo>
                  <a:lnTo>
                    <a:pt x="268" y="306"/>
                  </a:lnTo>
                  <a:lnTo>
                    <a:pt x="274" y="324"/>
                  </a:lnTo>
                  <a:lnTo>
                    <a:pt x="276" y="344"/>
                  </a:lnTo>
                  <a:lnTo>
                    <a:pt x="274" y="368"/>
                  </a:lnTo>
                  <a:lnTo>
                    <a:pt x="265" y="388"/>
                  </a:lnTo>
                  <a:lnTo>
                    <a:pt x="252" y="407"/>
                  </a:lnTo>
                  <a:lnTo>
                    <a:pt x="233" y="422"/>
                  </a:lnTo>
                  <a:lnTo>
                    <a:pt x="211" y="435"/>
                  </a:lnTo>
                  <a:lnTo>
                    <a:pt x="185" y="445"/>
                  </a:lnTo>
                  <a:lnTo>
                    <a:pt x="155" y="451"/>
                  </a:lnTo>
                  <a:lnTo>
                    <a:pt x="123" y="453"/>
                  </a:lnTo>
                  <a:lnTo>
                    <a:pt x="95" y="452"/>
                  </a:lnTo>
                  <a:lnTo>
                    <a:pt x="72" y="447"/>
                  </a:lnTo>
                  <a:lnTo>
                    <a:pt x="51" y="441"/>
                  </a:lnTo>
                  <a:lnTo>
                    <a:pt x="33" y="431"/>
                  </a:lnTo>
                  <a:lnTo>
                    <a:pt x="19" y="419"/>
                  </a:lnTo>
                  <a:lnTo>
                    <a:pt x="9" y="404"/>
                  </a:lnTo>
                  <a:lnTo>
                    <a:pt x="2" y="387"/>
                  </a:lnTo>
                  <a:lnTo>
                    <a:pt x="0" y="367"/>
                  </a:lnTo>
                  <a:lnTo>
                    <a:pt x="3" y="345"/>
                  </a:lnTo>
                  <a:lnTo>
                    <a:pt x="10" y="327"/>
                  </a:lnTo>
                  <a:lnTo>
                    <a:pt x="21" y="311"/>
                  </a:lnTo>
                  <a:lnTo>
                    <a:pt x="35" y="299"/>
                  </a:lnTo>
                  <a:lnTo>
                    <a:pt x="51" y="289"/>
                  </a:lnTo>
                  <a:lnTo>
                    <a:pt x="39" y="281"/>
                  </a:lnTo>
                  <a:lnTo>
                    <a:pt x="29" y="271"/>
                  </a:lnTo>
                  <a:lnTo>
                    <a:pt x="23" y="260"/>
                  </a:lnTo>
                  <a:lnTo>
                    <a:pt x="21" y="246"/>
                  </a:lnTo>
                  <a:lnTo>
                    <a:pt x="24" y="232"/>
                  </a:lnTo>
                  <a:lnTo>
                    <a:pt x="30" y="218"/>
                  </a:lnTo>
                  <a:lnTo>
                    <a:pt x="40" y="207"/>
                  </a:lnTo>
                  <a:lnTo>
                    <a:pt x="54" y="199"/>
                  </a:lnTo>
                  <a:lnTo>
                    <a:pt x="38" y="187"/>
                  </a:lnTo>
                  <a:lnTo>
                    <a:pt x="26" y="172"/>
                  </a:lnTo>
                  <a:lnTo>
                    <a:pt x="17" y="155"/>
                  </a:lnTo>
                  <a:lnTo>
                    <a:pt x="12" y="136"/>
                  </a:lnTo>
                  <a:lnTo>
                    <a:pt x="10" y="114"/>
                  </a:lnTo>
                  <a:lnTo>
                    <a:pt x="12" y="90"/>
                  </a:lnTo>
                  <a:lnTo>
                    <a:pt x="19" y="69"/>
                  </a:lnTo>
                  <a:lnTo>
                    <a:pt x="30" y="50"/>
                  </a:lnTo>
                  <a:lnTo>
                    <a:pt x="44" y="34"/>
                  </a:lnTo>
                  <a:lnTo>
                    <a:pt x="62" y="20"/>
                  </a:lnTo>
                  <a:lnTo>
                    <a:pt x="84" y="9"/>
                  </a:lnTo>
                  <a:lnTo>
                    <a:pt x="110" y="2"/>
                  </a:lnTo>
                  <a:lnTo>
                    <a:pt x="138"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1" name="Freeform 30">
              <a:extLst>
                <a:ext uri="{FF2B5EF4-FFF2-40B4-BE49-F238E27FC236}">
                  <a16:creationId xmlns:a16="http://schemas.microsoft.com/office/drawing/2014/main" id="{94CB488D-89A1-9496-B5EA-6DDDCE7C663B}"/>
                </a:ext>
              </a:extLst>
            </p:cNvPr>
            <p:cNvSpPr>
              <a:spLocks noEditPoints="1"/>
            </p:cNvSpPr>
            <p:nvPr/>
          </p:nvSpPr>
          <p:spPr bwMode="auto">
            <a:xfrm>
              <a:off x="4782" y="-197"/>
              <a:ext cx="90" cy="101"/>
            </a:xfrm>
            <a:custGeom>
              <a:avLst/>
              <a:gdLst>
                <a:gd name="T0" fmla="*/ 121 w 270"/>
                <a:gd name="T1" fmla="*/ 38 h 304"/>
                <a:gd name="T2" fmla="*/ 93 w 270"/>
                <a:gd name="T3" fmla="*/ 48 h 304"/>
                <a:gd name="T4" fmla="*/ 68 w 270"/>
                <a:gd name="T5" fmla="*/ 70 h 304"/>
                <a:gd name="T6" fmla="*/ 52 w 270"/>
                <a:gd name="T7" fmla="*/ 104 h 304"/>
                <a:gd name="T8" fmla="*/ 46 w 270"/>
                <a:gd name="T9" fmla="*/ 150 h 304"/>
                <a:gd name="T10" fmla="*/ 52 w 270"/>
                <a:gd name="T11" fmla="*/ 200 h 304"/>
                <a:gd name="T12" fmla="*/ 69 w 270"/>
                <a:gd name="T13" fmla="*/ 236 h 304"/>
                <a:gd name="T14" fmla="*/ 98 w 270"/>
                <a:gd name="T15" fmla="*/ 259 h 304"/>
                <a:gd name="T16" fmla="*/ 136 w 270"/>
                <a:gd name="T17" fmla="*/ 266 h 304"/>
                <a:gd name="T18" fmla="*/ 166 w 270"/>
                <a:gd name="T19" fmla="*/ 261 h 304"/>
                <a:gd name="T20" fmla="*/ 192 w 270"/>
                <a:gd name="T21" fmla="*/ 244 h 304"/>
                <a:gd name="T22" fmla="*/ 211 w 270"/>
                <a:gd name="T23" fmla="*/ 216 h 304"/>
                <a:gd name="T24" fmla="*/ 222 w 270"/>
                <a:gd name="T25" fmla="*/ 176 h 304"/>
                <a:gd name="T26" fmla="*/ 223 w 270"/>
                <a:gd name="T27" fmla="*/ 125 h 304"/>
                <a:gd name="T28" fmla="*/ 212 w 270"/>
                <a:gd name="T29" fmla="*/ 83 h 304"/>
                <a:gd name="T30" fmla="*/ 190 w 270"/>
                <a:gd name="T31" fmla="*/ 54 h 304"/>
                <a:gd name="T32" fmla="*/ 157 w 270"/>
                <a:gd name="T33" fmla="*/ 38 h 304"/>
                <a:gd name="T34" fmla="*/ 140 w 270"/>
                <a:gd name="T35" fmla="*/ 0 h 304"/>
                <a:gd name="T36" fmla="*/ 181 w 270"/>
                <a:gd name="T37" fmla="*/ 5 h 304"/>
                <a:gd name="T38" fmla="*/ 217 w 270"/>
                <a:gd name="T39" fmla="*/ 21 h 304"/>
                <a:gd name="T40" fmla="*/ 245 w 270"/>
                <a:gd name="T41" fmla="*/ 49 h 304"/>
                <a:gd name="T42" fmla="*/ 263 w 270"/>
                <a:gd name="T43" fmla="*/ 90 h 304"/>
                <a:gd name="T44" fmla="*/ 270 w 270"/>
                <a:gd name="T45" fmla="*/ 147 h 304"/>
                <a:gd name="T46" fmla="*/ 262 w 270"/>
                <a:gd name="T47" fmla="*/ 202 h 304"/>
                <a:gd name="T48" fmla="*/ 240 w 270"/>
                <a:gd name="T49" fmla="*/ 248 h 304"/>
                <a:gd name="T50" fmla="*/ 205 w 270"/>
                <a:gd name="T51" fmla="*/ 283 h 304"/>
                <a:gd name="T52" fmla="*/ 157 w 270"/>
                <a:gd name="T53" fmla="*/ 301 h 304"/>
                <a:gd name="T54" fmla="*/ 105 w 270"/>
                <a:gd name="T55" fmla="*/ 302 h 304"/>
                <a:gd name="T56" fmla="*/ 61 w 270"/>
                <a:gd name="T57" fmla="*/ 288 h 304"/>
                <a:gd name="T58" fmla="*/ 28 w 270"/>
                <a:gd name="T59" fmla="*/ 259 h 304"/>
                <a:gd name="T60" fmla="*/ 7 w 270"/>
                <a:gd name="T61" fmla="*/ 214 h 304"/>
                <a:gd name="T62" fmla="*/ 0 w 270"/>
                <a:gd name="T63" fmla="*/ 154 h 304"/>
                <a:gd name="T64" fmla="*/ 8 w 270"/>
                <a:gd name="T65" fmla="*/ 100 h 304"/>
                <a:gd name="T66" fmla="*/ 29 w 270"/>
                <a:gd name="T67" fmla="*/ 55 h 304"/>
                <a:gd name="T68" fmla="*/ 64 w 270"/>
                <a:gd name="T69" fmla="*/ 21 h 304"/>
                <a:gd name="T70" fmla="*/ 113 w 270"/>
                <a:gd name="T71" fmla="*/ 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0" h="304">
                  <a:moveTo>
                    <a:pt x="136" y="36"/>
                  </a:moveTo>
                  <a:lnTo>
                    <a:pt x="121" y="38"/>
                  </a:lnTo>
                  <a:lnTo>
                    <a:pt x="107" y="42"/>
                  </a:lnTo>
                  <a:lnTo>
                    <a:pt x="93" y="48"/>
                  </a:lnTo>
                  <a:lnTo>
                    <a:pt x="79" y="58"/>
                  </a:lnTo>
                  <a:lnTo>
                    <a:pt x="68" y="70"/>
                  </a:lnTo>
                  <a:lnTo>
                    <a:pt x="59" y="85"/>
                  </a:lnTo>
                  <a:lnTo>
                    <a:pt x="52" y="104"/>
                  </a:lnTo>
                  <a:lnTo>
                    <a:pt x="48" y="126"/>
                  </a:lnTo>
                  <a:lnTo>
                    <a:pt x="46" y="150"/>
                  </a:lnTo>
                  <a:lnTo>
                    <a:pt x="47" y="177"/>
                  </a:lnTo>
                  <a:lnTo>
                    <a:pt x="52" y="200"/>
                  </a:lnTo>
                  <a:lnTo>
                    <a:pt x="59" y="220"/>
                  </a:lnTo>
                  <a:lnTo>
                    <a:pt x="69" y="236"/>
                  </a:lnTo>
                  <a:lnTo>
                    <a:pt x="82" y="249"/>
                  </a:lnTo>
                  <a:lnTo>
                    <a:pt x="98" y="259"/>
                  </a:lnTo>
                  <a:lnTo>
                    <a:pt x="116" y="264"/>
                  </a:lnTo>
                  <a:lnTo>
                    <a:pt x="136" y="266"/>
                  </a:lnTo>
                  <a:lnTo>
                    <a:pt x="151" y="265"/>
                  </a:lnTo>
                  <a:lnTo>
                    <a:pt x="166" y="261"/>
                  </a:lnTo>
                  <a:lnTo>
                    <a:pt x="179" y="254"/>
                  </a:lnTo>
                  <a:lnTo>
                    <a:pt x="192" y="244"/>
                  </a:lnTo>
                  <a:lnTo>
                    <a:pt x="203" y="232"/>
                  </a:lnTo>
                  <a:lnTo>
                    <a:pt x="211" y="216"/>
                  </a:lnTo>
                  <a:lnTo>
                    <a:pt x="218" y="197"/>
                  </a:lnTo>
                  <a:lnTo>
                    <a:pt x="222" y="176"/>
                  </a:lnTo>
                  <a:lnTo>
                    <a:pt x="224" y="150"/>
                  </a:lnTo>
                  <a:lnTo>
                    <a:pt x="223" y="125"/>
                  </a:lnTo>
                  <a:lnTo>
                    <a:pt x="218" y="102"/>
                  </a:lnTo>
                  <a:lnTo>
                    <a:pt x="212" y="83"/>
                  </a:lnTo>
                  <a:lnTo>
                    <a:pt x="202" y="66"/>
                  </a:lnTo>
                  <a:lnTo>
                    <a:pt x="190" y="54"/>
                  </a:lnTo>
                  <a:lnTo>
                    <a:pt x="175" y="44"/>
                  </a:lnTo>
                  <a:lnTo>
                    <a:pt x="157" y="38"/>
                  </a:lnTo>
                  <a:lnTo>
                    <a:pt x="136" y="36"/>
                  </a:lnTo>
                  <a:close/>
                  <a:moveTo>
                    <a:pt x="140" y="0"/>
                  </a:moveTo>
                  <a:lnTo>
                    <a:pt x="161" y="1"/>
                  </a:lnTo>
                  <a:lnTo>
                    <a:pt x="181" y="5"/>
                  </a:lnTo>
                  <a:lnTo>
                    <a:pt x="200" y="11"/>
                  </a:lnTo>
                  <a:lnTo>
                    <a:pt x="217" y="21"/>
                  </a:lnTo>
                  <a:lnTo>
                    <a:pt x="232" y="33"/>
                  </a:lnTo>
                  <a:lnTo>
                    <a:pt x="245" y="49"/>
                  </a:lnTo>
                  <a:lnTo>
                    <a:pt x="255" y="68"/>
                  </a:lnTo>
                  <a:lnTo>
                    <a:pt x="263" y="90"/>
                  </a:lnTo>
                  <a:lnTo>
                    <a:pt x="268" y="117"/>
                  </a:lnTo>
                  <a:lnTo>
                    <a:pt x="270" y="147"/>
                  </a:lnTo>
                  <a:lnTo>
                    <a:pt x="268" y="176"/>
                  </a:lnTo>
                  <a:lnTo>
                    <a:pt x="262" y="202"/>
                  </a:lnTo>
                  <a:lnTo>
                    <a:pt x="253" y="227"/>
                  </a:lnTo>
                  <a:lnTo>
                    <a:pt x="240" y="248"/>
                  </a:lnTo>
                  <a:lnTo>
                    <a:pt x="224" y="267"/>
                  </a:lnTo>
                  <a:lnTo>
                    <a:pt x="205" y="283"/>
                  </a:lnTo>
                  <a:lnTo>
                    <a:pt x="182" y="294"/>
                  </a:lnTo>
                  <a:lnTo>
                    <a:pt x="157" y="301"/>
                  </a:lnTo>
                  <a:lnTo>
                    <a:pt x="130" y="304"/>
                  </a:lnTo>
                  <a:lnTo>
                    <a:pt x="105" y="302"/>
                  </a:lnTo>
                  <a:lnTo>
                    <a:pt x="81" y="297"/>
                  </a:lnTo>
                  <a:lnTo>
                    <a:pt x="61" y="288"/>
                  </a:lnTo>
                  <a:lnTo>
                    <a:pt x="43" y="275"/>
                  </a:lnTo>
                  <a:lnTo>
                    <a:pt x="28" y="259"/>
                  </a:lnTo>
                  <a:lnTo>
                    <a:pt x="16" y="238"/>
                  </a:lnTo>
                  <a:lnTo>
                    <a:pt x="7" y="214"/>
                  </a:lnTo>
                  <a:lnTo>
                    <a:pt x="2" y="186"/>
                  </a:lnTo>
                  <a:lnTo>
                    <a:pt x="0" y="154"/>
                  </a:lnTo>
                  <a:lnTo>
                    <a:pt x="2" y="127"/>
                  </a:lnTo>
                  <a:lnTo>
                    <a:pt x="8" y="100"/>
                  </a:lnTo>
                  <a:lnTo>
                    <a:pt x="17" y="76"/>
                  </a:lnTo>
                  <a:lnTo>
                    <a:pt x="29" y="55"/>
                  </a:lnTo>
                  <a:lnTo>
                    <a:pt x="45" y="36"/>
                  </a:lnTo>
                  <a:lnTo>
                    <a:pt x="64" y="21"/>
                  </a:lnTo>
                  <a:lnTo>
                    <a:pt x="87" y="10"/>
                  </a:lnTo>
                  <a:lnTo>
                    <a:pt x="113" y="3"/>
                  </a:lnTo>
                  <a:lnTo>
                    <a:pt x="140"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2" name="Freeform 31">
              <a:extLst>
                <a:ext uri="{FF2B5EF4-FFF2-40B4-BE49-F238E27FC236}">
                  <a16:creationId xmlns:a16="http://schemas.microsoft.com/office/drawing/2014/main" id="{F82B6D05-26D1-7D26-324D-082520DB6C84}"/>
                </a:ext>
              </a:extLst>
            </p:cNvPr>
            <p:cNvSpPr>
              <a:spLocks/>
            </p:cNvSpPr>
            <p:nvPr/>
          </p:nvSpPr>
          <p:spPr bwMode="auto">
            <a:xfrm>
              <a:off x="4885" y="-198"/>
              <a:ext cx="78" cy="100"/>
            </a:xfrm>
            <a:custGeom>
              <a:avLst/>
              <a:gdLst>
                <a:gd name="T0" fmla="*/ 146 w 233"/>
                <a:gd name="T1" fmla="*/ 0 h 300"/>
                <a:gd name="T2" fmla="*/ 166 w 233"/>
                <a:gd name="T3" fmla="*/ 2 h 300"/>
                <a:gd name="T4" fmla="*/ 184 w 233"/>
                <a:gd name="T5" fmla="*/ 6 h 300"/>
                <a:gd name="T6" fmla="*/ 198 w 233"/>
                <a:gd name="T7" fmla="*/ 13 h 300"/>
                <a:gd name="T8" fmla="*/ 210 w 233"/>
                <a:gd name="T9" fmla="*/ 23 h 300"/>
                <a:gd name="T10" fmla="*/ 219 w 233"/>
                <a:gd name="T11" fmla="*/ 34 h 300"/>
                <a:gd name="T12" fmla="*/ 225 w 233"/>
                <a:gd name="T13" fmla="*/ 47 h 300"/>
                <a:gd name="T14" fmla="*/ 230 w 233"/>
                <a:gd name="T15" fmla="*/ 62 h 300"/>
                <a:gd name="T16" fmla="*/ 233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6 w 233"/>
                <a:gd name="T29" fmla="*/ 75 h 300"/>
                <a:gd name="T30" fmla="*/ 181 w 233"/>
                <a:gd name="T31" fmla="*/ 61 h 300"/>
                <a:gd name="T32" fmla="*/ 174 w 233"/>
                <a:gd name="T33" fmla="*/ 51 h 300"/>
                <a:gd name="T34" fmla="*/ 164 w 233"/>
                <a:gd name="T35" fmla="*/ 43 h 300"/>
                <a:gd name="T36" fmla="*/ 151 w 233"/>
                <a:gd name="T37" fmla="*/ 38 h 300"/>
                <a:gd name="T38" fmla="*/ 135 w 233"/>
                <a:gd name="T39" fmla="*/ 37 h 300"/>
                <a:gd name="T40" fmla="*/ 116 w 233"/>
                <a:gd name="T41" fmla="*/ 39 h 300"/>
                <a:gd name="T42" fmla="*/ 98 w 233"/>
                <a:gd name="T43" fmla="*/ 46 h 300"/>
                <a:gd name="T44" fmla="*/ 83 w 233"/>
                <a:gd name="T45" fmla="*/ 57 h 300"/>
                <a:gd name="T46" fmla="*/ 70 w 233"/>
                <a:gd name="T47" fmla="*/ 71 h 300"/>
                <a:gd name="T48" fmla="*/ 60 w 233"/>
                <a:gd name="T49" fmla="*/ 89 h 300"/>
                <a:gd name="T50" fmla="*/ 51 w 233"/>
                <a:gd name="T51" fmla="*/ 111 h 300"/>
                <a:gd name="T52" fmla="*/ 46 w 233"/>
                <a:gd name="T53" fmla="*/ 134 h 300"/>
                <a:gd name="T54" fmla="*/ 44 w 233"/>
                <a:gd name="T55" fmla="*/ 159 h 300"/>
                <a:gd name="T56" fmla="*/ 44 w 233"/>
                <a:gd name="T57" fmla="*/ 300 h 300"/>
                <a:gd name="T58" fmla="*/ 0 w 233"/>
                <a:gd name="T59" fmla="*/ 300 h 300"/>
                <a:gd name="T60" fmla="*/ 0 w 233"/>
                <a:gd name="T61" fmla="*/ 6 h 300"/>
                <a:gd name="T62" fmla="*/ 44 w 233"/>
                <a:gd name="T63" fmla="*/ 6 h 300"/>
                <a:gd name="T64" fmla="*/ 43 w 233"/>
                <a:gd name="T65" fmla="*/ 28 h 300"/>
                <a:gd name="T66" fmla="*/ 41 w 233"/>
                <a:gd name="T67" fmla="*/ 51 h 300"/>
                <a:gd name="T68" fmla="*/ 39 w 233"/>
                <a:gd name="T69" fmla="*/ 71 h 300"/>
                <a:gd name="T70" fmla="*/ 40 w 233"/>
                <a:gd name="T71" fmla="*/ 72 h 300"/>
                <a:gd name="T72" fmla="*/ 50 w 233"/>
                <a:gd name="T73" fmla="*/ 52 h 300"/>
                <a:gd name="T74" fmla="*/ 64 w 233"/>
                <a:gd name="T75" fmla="*/ 34 h 300"/>
                <a:gd name="T76" fmla="*/ 80 w 233"/>
                <a:gd name="T77" fmla="*/ 20 h 300"/>
                <a:gd name="T78" fmla="*/ 99 w 233"/>
                <a:gd name="T79" fmla="*/ 9 h 300"/>
                <a:gd name="T80" fmla="*/ 121 w 233"/>
                <a:gd name="T81" fmla="*/ 3 h 300"/>
                <a:gd name="T82" fmla="*/ 146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6" y="0"/>
                  </a:moveTo>
                  <a:lnTo>
                    <a:pt x="166" y="2"/>
                  </a:lnTo>
                  <a:lnTo>
                    <a:pt x="184" y="6"/>
                  </a:lnTo>
                  <a:lnTo>
                    <a:pt x="198" y="13"/>
                  </a:lnTo>
                  <a:lnTo>
                    <a:pt x="210" y="23"/>
                  </a:lnTo>
                  <a:lnTo>
                    <a:pt x="219" y="34"/>
                  </a:lnTo>
                  <a:lnTo>
                    <a:pt x="225" y="47"/>
                  </a:lnTo>
                  <a:lnTo>
                    <a:pt x="230" y="62"/>
                  </a:lnTo>
                  <a:lnTo>
                    <a:pt x="233" y="78"/>
                  </a:lnTo>
                  <a:lnTo>
                    <a:pt x="233" y="95"/>
                  </a:lnTo>
                  <a:lnTo>
                    <a:pt x="233" y="300"/>
                  </a:lnTo>
                  <a:lnTo>
                    <a:pt x="189" y="300"/>
                  </a:lnTo>
                  <a:lnTo>
                    <a:pt x="189" y="110"/>
                  </a:lnTo>
                  <a:lnTo>
                    <a:pt x="188" y="91"/>
                  </a:lnTo>
                  <a:lnTo>
                    <a:pt x="186" y="75"/>
                  </a:lnTo>
                  <a:lnTo>
                    <a:pt x="181" y="61"/>
                  </a:lnTo>
                  <a:lnTo>
                    <a:pt x="174" y="51"/>
                  </a:lnTo>
                  <a:lnTo>
                    <a:pt x="164" y="43"/>
                  </a:lnTo>
                  <a:lnTo>
                    <a:pt x="151" y="38"/>
                  </a:lnTo>
                  <a:lnTo>
                    <a:pt x="135" y="37"/>
                  </a:lnTo>
                  <a:lnTo>
                    <a:pt x="116" y="39"/>
                  </a:lnTo>
                  <a:lnTo>
                    <a:pt x="98" y="46"/>
                  </a:lnTo>
                  <a:lnTo>
                    <a:pt x="83" y="57"/>
                  </a:lnTo>
                  <a:lnTo>
                    <a:pt x="70" y="71"/>
                  </a:lnTo>
                  <a:lnTo>
                    <a:pt x="60" y="89"/>
                  </a:lnTo>
                  <a:lnTo>
                    <a:pt x="51" y="111"/>
                  </a:lnTo>
                  <a:lnTo>
                    <a:pt x="46" y="134"/>
                  </a:lnTo>
                  <a:lnTo>
                    <a:pt x="44" y="159"/>
                  </a:lnTo>
                  <a:lnTo>
                    <a:pt x="44" y="300"/>
                  </a:lnTo>
                  <a:lnTo>
                    <a:pt x="0" y="300"/>
                  </a:lnTo>
                  <a:lnTo>
                    <a:pt x="0" y="6"/>
                  </a:lnTo>
                  <a:lnTo>
                    <a:pt x="44" y="6"/>
                  </a:lnTo>
                  <a:lnTo>
                    <a:pt x="43" y="28"/>
                  </a:lnTo>
                  <a:lnTo>
                    <a:pt x="41" y="51"/>
                  </a:lnTo>
                  <a:lnTo>
                    <a:pt x="39" y="71"/>
                  </a:lnTo>
                  <a:lnTo>
                    <a:pt x="40" y="72"/>
                  </a:lnTo>
                  <a:lnTo>
                    <a:pt x="50" y="52"/>
                  </a:lnTo>
                  <a:lnTo>
                    <a:pt x="64" y="34"/>
                  </a:lnTo>
                  <a:lnTo>
                    <a:pt x="80" y="20"/>
                  </a:lnTo>
                  <a:lnTo>
                    <a:pt x="99" y="9"/>
                  </a:lnTo>
                  <a:lnTo>
                    <a:pt x="121" y="3"/>
                  </a:lnTo>
                  <a:lnTo>
                    <a:pt x="14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3" name="Freeform 32">
              <a:extLst>
                <a:ext uri="{FF2B5EF4-FFF2-40B4-BE49-F238E27FC236}">
                  <a16:creationId xmlns:a16="http://schemas.microsoft.com/office/drawing/2014/main" id="{A7998B92-58EA-387E-5784-4DDD979F477D}"/>
                </a:ext>
              </a:extLst>
            </p:cNvPr>
            <p:cNvSpPr>
              <a:spLocks/>
            </p:cNvSpPr>
            <p:nvPr/>
          </p:nvSpPr>
          <p:spPr bwMode="auto">
            <a:xfrm>
              <a:off x="4988" y="-198"/>
              <a:ext cx="77" cy="100"/>
            </a:xfrm>
            <a:custGeom>
              <a:avLst/>
              <a:gdLst>
                <a:gd name="T0" fmla="*/ 145 w 233"/>
                <a:gd name="T1" fmla="*/ 0 h 300"/>
                <a:gd name="T2" fmla="*/ 166 w 233"/>
                <a:gd name="T3" fmla="*/ 2 h 300"/>
                <a:gd name="T4" fmla="*/ 183 w 233"/>
                <a:gd name="T5" fmla="*/ 6 h 300"/>
                <a:gd name="T6" fmla="*/ 198 w 233"/>
                <a:gd name="T7" fmla="*/ 13 h 300"/>
                <a:gd name="T8" fmla="*/ 209 w 233"/>
                <a:gd name="T9" fmla="*/ 23 h 300"/>
                <a:gd name="T10" fmla="*/ 218 w 233"/>
                <a:gd name="T11" fmla="*/ 34 h 300"/>
                <a:gd name="T12" fmla="*/ 225 w 233"/>
                <a:gd name="T13" fmla="*/ 47 h 300"/>
                <a:gd name="T14" fmla="*/ 230 w 233"/>
                <a:gd name="T15" fmla="*/ 62 h 300"/>
                <a:gd name="T16" fmla="*/ 232 w 233"/>
                <a:gd name="T17" fmla="*/ 78 h 300"/>
                <a:gd name="T18" fmla="*/ 233 w 233"/>
                <a:gd name="T19" fmla="*/ 95 h 300"/>
                <a:gd name="T20" fmla="*/ 233 w 233"/>
                <a:gd name="T21" fmla="*/ 300 h 300"/>
                <a:gd name="T22" fmla="*/ 189 w 233"/>
                <a:gd name="T23" fmla="*/ 300 h 300"/>
                <a:gd name="T24" fmla="*/ 189 w 233"/>
                <a:gd name="T25" fmla="*/ 110 h 300"/>
                <a:gd name="T26" fmla="*/ 188 w 233"/>
                <a:gd name="T27" fmla="*/ 91 h 300"/>
                <a:gd name="T28" fmla="*/ 185 w 233"/>
                <a:gd name="T29" fmla="*/ 75 h 300"/>
                <a:gd name="T30" fmla="*/ 181 w 233"/>
                <a:gd name="T31" fmla="*/ 61 h 300"/>
                <a:gd name="T32" fmla="*/ 173 w 233"/>
                <a:gd name="T33" fmla="*/ 51 h 300"/>
                <a:gd name="T34" fmla="*/ 163 w 233"/>
                <a:gd name="T35" fmla="*/ 43 h 300"/>
                <a:gd name="T36" fmla="*/ 150 w 233"/>
                <a:gd name="T37" fmla="*/ 38 h 300"/>
                <a:gd name="T38" fmla="*/ 134 w 233"/>
                <a:gd name="T39" fmla="*/ 37 h 300"/>
                <a:gd name="T40" fmla="*/ 115 w 233"/>
                <a:gd name="T41" fmla="*/ 39 h 300"/>
                <a:gd name="T42" fmla="*/ 98 w 233"/>
                <a:gd name="T43" fmla="*/ 46 h 300"/>
                <a:gd name="T44" fmla="*/ 83 w 233"/>
                <a:gd name="T45" fmla="*/ 57 h 300"/>
                <a:gd name="T46" fmla="*/ 70 w 233"/>
                <a:gd name="T47" fmla="*/ 71 h 300"/>
                <a:gd name="T48" fmla="*/ 59 w 233"/>
                <a:gd name="T49" fmla="*/ 89 h 300"/>
                <a:gd name="T50" fmla="*/ 51 w 233"/>
                <a:gd name="T51" fmla="*/ 111 h 300"/>
                <a:gd name="T52" fmla="*/ 46 w 233"/>
                <a:gd name="T53" fmla="*/ 134 h 300"/>
                <a:gd name="T54" fmla="*/ 45 w 233"/>
                <a:gd name="T55" fmla="*/ 159 h 300"/>
                <a:gd name="T56" fmla="*/ 45 w 233"/>
                <a:gd name="T57" fmla="*/ 300 h 300"/>
                <a:gd name="T58" fmla="*/ 0 w 233"/>
                <a:gd name="T59" fmla="*/ 300 h 300"/>
                <a:gd name="T60" fmla="*/ 0 w 233"/>
                <a:gd name="T61" fmla="*/ 6 h 300"/>
                <a:gd name="T62" fmla="*/ 44 w 233"/>
                <a:gd name="T63" fmla="*/ 6 h 300"/>
                <a:gd name="T64" fmla="*/ 44 w 233"/>
                <a:gd name="T65" fmla="*/ 28 h 300"/>
                <a:gd name="T66" fmla="*/ 42 w 233"/>
                <a:gd name="T67" fmla="*/ 51 h 300"/>
                <a:gd name="T68" fmla="*/ 39 w 233"/>
                <a:gd name="T69" fmla="*/ 71 h 300"/>
                <a:gd name="T70" fmla="*/ 41 w 233"/>
                <a:gd name="T71" fmla="*/ 72 h 300"/>
                <a:gd name="T72" fmla="*/ 51 w 233"/>
                <a:gd name="T73" fmla="*/ 52 h 300"/>
                <a:gd name="T74" fmla="*/ 64 w 233"/>
                <a:gd name="T75" fmla="*/ 34 h 300"/>
                <a:gd name="T76" fmla="*/ 80 w 233"/>
                <a:gd name="T77" fmla="*/ 20 h 300"/>
                <a:gd name="T78" fmla="*/ 99 w 233"/>
                <a:gd name="T79" fmla="*/ 9 h 300"/>
                <a:gd name="T80" fmla="*/ 121 w 233"/>
                <a:gd name="T81" fmla="*/ 3 h 300"/>
                <a:gd name="T82" fmla="*/ 145 w 233"/>
                <a:gd name="T83"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300">
                  <a:moveTo>
                    <a:pt x="145" y="0"/>
                  </a:moveTo>
                  <a:lnTo>
                    <a:pt x="166" y="2"/>
                  </a:lnTo>
                  <a:lnTo>
                    <a:pt x="183" y="6"/>
                  </a:lnTo>
                  <a:lnTo>
                    <a:pt x="198" y="13"/>
                  </a:lnTo>
                  <a:lnTo>
                    <a:pt x="209" y="23"/>
                  </a:lnTo>
                  <a:lnTo>
                    <a:pt x="218" y="34"/>
                  </a:lnTo>
                  <a:lnTo>
                    <a:pt x="225" y="47"/>
                  </a:lnTo>
                  <a:lnTo>
                    <a:pt x="230" y="62"/>
                  </a:lnTo>
                  <a:lnTo>
                    <a:pt x="232" y="78"/>
                  </a:lnTo>
                  <a:lnTo>
                    <a:pt x="233" y="95"/>
                  </a:lnTo>
                  <a:lnTo>
                    <a:pt x="233" y="300"/>
                  </a:lnTo>
                  <a:lnTo>
                    <a:pt x="189" y="300"/>
                  </a:lnTo>
                  <a:lnTo>
                    <a:pt x="189" y="110"/>
                  </a:lnTo>
                  <a:lnTo>
                    <a:pt x="188" y="91"/>
                  </a:lnTo>
                  <a:lnTo>
                    <a:pt x="185" y="75"/>
                  </a:lnTo>
                  <a:lnTo>
                    <a:pt x="181" y="61"/>
                  </a:lnTo>
                  <a:lnTo>
                    <a:pt x="173" y="51"/>
                  </a:lnTo>
                  <a:lnTo>
                    <a:pt x="163" y="43"/>
                  </a:lnTo>
                  <a:lnTo>
                    <a:pt x="150" y="38"/>
                  </a:lnTo>
                  <a:lnTo>
                    <a:pt x="134" y="37"/>
                  </a:lnTo>
                  <a:lnTo>
                    <a:pt x="115" y="39"/>
                  </a:lnTo>
                  <a:lnTo>
                    <a:pt x="98" y="46"/>
                  </a:lnTo>
                  <a:lnTo>
                    <a:pt x="83" y="57"/>
                  </a:lnTo>
                  <a:lnTo>
                    <a:pt x="70" y="71"/>
                  </a:lnTo>
                  <a:lnTo>
                    <a:pt x="59" y="89"/>
                  </a:lnTo>
                  <a:lnTo>
                    <a:pt x="51" y="111"/>
                  </a:lnTo>
                  <a:lnTo>
                    <a:pt x="46" y="134"/>
                  </a:lnTo>
                  <a:lnTo>
                    <a:pt x="45" y="159"/>
                  </a:lnTo>
                  <a:lnTo>
                    <a:pt x="45" y="300"/>
                  </a:lnTo>
                  <a:lnTo>
                    <a:pt x="0" y="300"/>
                  </a:lnTo>
                  <a:lnTo>
                    <a:pt x="0" y="6"/>
                  </a:lnTo>
                  <a:lnTo>
                    <a:pt x="44" y="6"/>
                  </a:lnTo>
                  <a:lnTo>
                    <a:pt x="44" y="28"/>
                  </a:lnTo>
                  <a:lnTo>
                    <a:pt x="42" y="51"/>
                  </a:lnTo>
                  <a:lnTo>
                    <a:pt x="39" y="71"/>
                  </a:lnTo>
                  <a:lnTo>
                    <a:pt x="41" y="72"/>
                  </a:lnTo>
                  <a:lnTo>
                    <a:pt x="51" y="52"/>
                  </a:lnTo>
                  <a:lnTo>
                    <a:pt x="64" y="34"/>
                  </a:lnTo>
                  <a:lnTo>
                    <a:pt x="80" y="20"/>
                  </a:lnTo>
                  <a:lnTo>
                    <a:pt x="99" y="9"/>
                  </a:lnTo>
                  <a:lnTo>
                    <a:pt x="121" y="3"/>
                  </a:lnTo>
                  <a:lnTo>
                    <a:pt x="145"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34" name="Freeform 33">
              <a:extLst>
                <a:ext uri="{FF2B5EF4-FFF2-40B4-BE49-F238E27FC236}">
                  <a16:creationId xmlns:a16="http://schemas.microsoft.com/office/drawing/2014/main" id="{B56C46F5-2C31-BDC3-35E1-7087BBFFEDFD}"/>
                </a:ext>
              </a:extLst>
            </p:cNvPr>
            <p:cNvSpPr>
              <a:spLocks noEditPoints="1"/>
            </p:cNvSpPr>
            <p:nvPr/>
          </p:nvSpPr>
          <p:spPr bwMode="auto">
            <a:xfrm>
              <a:off x="5079" y="-197"/>
              <a:ext cx="81" cy="101"/>
            </a:xfrm>
            <a:custGeom>
              <a:avLst/>
              <a:gdLst>
                <a:gd name="T0" fmla="*/ 127 w 243"/>
                <a:gd name="T1" fmla="*/ 34 h 304"/>
                <a:gd name="T2" fmla="*/ 107 w 243"/>
                <a:gd name="T3" fmla="*/ 36 h 304"/>
                <a:gd name="T4" fmla="*/ 90 w 243"/>
                <a:gd name="T5" fmla="*/ 43 h 304"/>
                <a:gd name="T6" fmla="*/ 75 w 243"/>
                <a:gd name="T7" fmla="*/ 54 h 304"/>
                <a:gd name="T8" fmla="*/ 63 w 243"/>
                <a:gd name="T9" fmla="*/ 69 h 304"/>
                <a:gd name="T10" fmla="*/ 54 w 243"/>
                <a:gd name="T11" fmla="*/ 88 h 304"/>
                <a:gd name="T12" fmla="*/ 49 w 243"/>
                <a:gd name="T13" fmla="*/ 110 h 304"/>
                <a:gd name="T14" fmla="*/ 197 w 243"/>
                <a:gd name="T15" fmla="*/ 110 h 304"/>
                <a:gd name="T16" fmla="*/ 196 w 243"/>
                <a:gd name="T17" fmla="*/ 91 h 304"/>
                <a:gd name="T18" fmla="*/ 191 w 243"/>
                <a:gd name="T19" fmla="*/ 75 h 304"/>
                <a:gd name="T20" fmla="*/ 184 w 243"/>
                <a:gd name="T21" fmla="*/ 61 h 304"/>
                <a:gd name="T22" fmla="*/ 173 w 243"/>
                <a:gd name="T23" fmla="*/ 49 h 304"/>
                <a:gd name="T24" fmla="*/ 160 w 243"/>
                <a:gd name="T25" fmla="*/ 41 h 304"/>
                <a:gd name="T26" fmla="*/ 145 w 243"/>
                <a:gd name="T27" fmla="*/ 35 h 304"/>
                <a:gd name="T28" fmla="*/ 127 w 243"/>
                <a:gd name="T29" fmla="*/ 34 h 304"/>
                <a:gd name="T30" fmla="*/ 129 w 243"/>
                <a:gd name="T31" fmla="*/ 0 h 304"/>
                <a:gd name="T32" fmla="*/ 154 w 243"/>
                <a:gd name="T33" fmla="*/ 2 h 304"/>
                <a:gd name="T34" fmla="*/ 176 w 243"/>
                <a:gd name="T35" fmla="*/ 8 h 304"/>
                <a:gd name="T36" fmla="*/ 194 w 243"/>
                <a:gd name="T37" fmla="*/ 17 h 304"/>
                <a:gd name="T38" fmla="*/ 210 w 243"/>
                <a:gd name="T39" fmla="*/ 29 h 304"/>
                <a:gd name="T40" fmla="*/ 222 w 243"/>
                <a:gd name="T41" fmla="*/ 44 h 304"/>
                <a:gd name="T42" fmla="*/ 231 w 243"/>
                <a:gd name="T43" fmla="*/ 61 h 304"/>
                <a:gd name="T44" fmla="*/ 238 w 243"/>
                <a:gd name="T45" fmla="*/ 79 h 304"/>
                <a:gd name="T46" fmla="*/ 242 w 243"/>
                <a:gd name="T47" fmla="*/ 99 h 304"/>
                <a:gd name="T48" fmla="*/ 243 w 243"/>
                <a:gd name="T49" fmla="*/ 122 h 304"/>
                <a:gd name="T50" fmla="*/ 243 w 243"/>
                <a:gd name="T51" fmla="*/ 131 h 304"/>
                <a:gd name="T52" fmla="*/ 242 w 243"/>
                <a:gd name="T53" fmla="*/ 143 h 304"/>
                <a:gd name="T54" fmla="*/ 47 w 243"/>
                <a:gd name="T55" fmla="*/ 143 h 304"/>
                <a:gd name="T56" fmla="*/ 47 w 243"/>
                <a:gd name="T57" fmla="*/ 171 h 304"/>
                <a:gd name="T58" fmla="*/ 50 w 243"/>
                <a:gd name="T59" fmla="*/ 194 h 304"/>
                <a:gd name="T60" fmla="*/ 56 w 243"/>
                <a:gd name="T61" fmla="*/ 214 h 304"/>
                <a:gd name="T62" fmla="*/ 64 w 243"/>
                <a:gd name="T63" fmla="*/ 231 h 304"/>
                <a:gd name="T64" fmla="*/ 75 w 243"/>
                <a:gd name="T65" fmla="*/ 244 h 304"/>
                <a:gd name="T66" fmla="*/ 89 w 243"/>
                <a:gd name="T67" fmla="*/ 255 h 304"/>
                <a:gd name="T68" fmla="*/ 105 w 243"/>
                <a:gd name="T69" fmla="*/ 262 h 304"/>
                <a:gd name="T70" fmla="*/ 123 w 243"/>
                <a:gd name="T71" fmla="*/ 266 h 304"/>
                <a:gd name="T72" fmla="*/ 144 w 243"/>
                <a:gd name="T73" fmla="*/ 267 h 304"/>
                <a:gd name="T74" fmla="*/ 167 w 243"/>
                <a:gd name="T75" fmla="*/ 266 h 304"/>
                <a:gd name="T76" fmla="*/ 189 w 243"/>
                <a:gd name="T77" fmla="*/ 262 h 304"/>
                <a:gd name="T78" fmla="*/ 210 w 243"/>
                <a:gd name="T79" fmla="*/ 256 h 304"/>
                <a:gd name="T80" fmla="*/ 228 w 243"/>
                <a:gd name="T81" fmla="*/ 249 h 304"/>
                <a:gd name="T82" fmla="*/ 232 w 243"/>
                <a:gd name="T83" fmla="*/ 286 h 304"/>
                <a:gd name="T84" fmla="*/ 203 w 243"/>
                <a:gd name="T85" fmla="*/ 296 h 304"/>
                <a:gd name="T86" fmla="*/ 171 w 243"/>
                <a:gd name="T87" fmla="*/ 302 h 304"/>
                <a:gd name="T88" fmla="*/ 136 w 243"/>
                <a:gd name="T89" fmla="*/ 304 h 304"/>
                <a:gd name="T90" fmla="*/ 108 w 243"/>
                <a:gd name="T91" fmla="*/ 302 h 304"/>
                <a:gd name="T92" fmla="*/ 83 w 243"/>
                <a:gd name="T93" fmla="*/ 297 h 304"/>
                <a:gd name="T94" fmla="*/ 62 w 243"/>
                <a:gd name="T95" fmla="*/ 288 h 304"/>
                <a:gd name="T96" fmla="*/ 43 w 243"/>
                <a:gd name="T97" fmla="*/ 275 h 304"/>
                <a:gd name="T98" fmla="*/ 28 w 243"/>
                <a:gd name="T99" fmla="*/ 259 h 304"/>
                <a:gd name="T100" fmla="*/ 15 w 243"/>
                <a:gd name="T101" fmla="*/ 238 h 304"/>
                <a:gd name="T102" fmla="*/ 7 w 243"/>
                <a:gd name="T103" fmla="*/ 214 h 304"/>
                <a:gd name="T104" fmla="*/ 1 w 243"/>
                <a:gd name="T105" fmla="*/ 186 h 304"/>
                <a:gd name="T106" fmla="*/ 0 w 243"/>
                <a:gd name="T107" fmla="*/ 154 h 304"/>
                <a:gd name="T108" fmla="*/ 1 w 243"/>
                <a:gd name="T109" fmla="*/ 126 h 304"/>
                <a:gd name="T110" fmla="*/ 7 w 243"/>
                <a:gd name="T111" fmla="*/ 98 h 304"/>
                <a:gd name="T112" fmla="*/ 15 w 243"/>
                <a:gd name="T113" fmla="*/ 74 h 304"/>
                <a:gd name="T114" fmla="*/ 27 w 243"/>
                <a:gd name="T115" fmla="*/ 53 h 304"/>
                <a:gd name="T116" fmla="*/ 42 w 243"/>
                <a:gd name="T117" fmla="*/ 35 h 304"/>
                <a:gd name="T118" fmla="*/ 60 w 243"/>
                <a:gd name="T119" fmla="*/ 20 h 304"/>
                <a:gd name="T120" fmla="*/ 80 w 243"/>
                <a:gd name="T121" fmla="*/ 9 h 304"/>
                <a:gd name="T122" fmla="*/ 103 w 243"/>
                <a:gd name="T123" fmla="*/ 2 h 304"/>
                <a:gd name="T124" fmla="*/ 129 w 243"/>
                <a:gd name="T125"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304">
                  <a:moveTo>
                    <a:pt x="127" y="34"/>
                  </a:moveTo>
                  <a:lnTo>
                    <a:pt x="107" y="36"/>
                  </a:lnTo>
                  <a:lnTo>
                    <a:pt x="90" y="43"/>
                  </a:lnTo>
                  <a:lnTo>
                    <a:pt x="75" y="54"/>
                  </a:lnTo>
                  <a:lnTo>
                    <a:pt x="63" y="69"/>
                  </a:lnTo>
                  <a:lnTo>
                    <a:pt x="54" y="88"/>
                  </a:lnTo>
                  <a:lnTo>
                    <a:pt x="49" y="110"/>
                  </a:lnTo>
                  <a:lnTo>
                    <a:pt x="197" y="110"/>
                  </a:lnTo>
                  <a:lnTo>
                    <a:pt x="196" y="91"/>
                  </a:lnTo>
                  <a:lnTo>
                    <a:pt x="191" y="75"/>
                  </a:lnTo>
                  <a:lnTo>
                    <a:pt x="184" y="61"/>
                  </a:lnTo>
                  <a:lnTo>
                    <a:pt x="173" y="49"/>
                  </a:lnTo>
                  <a:lnTo>
                    <a:pt x="160" y="41"/>
                  </a:lnTo>
                  <a:lnTo>
                    <a:pt x="145" y="35"/>
                  </a:lnTo>
                  <a:lnTo>
                    <a:pt x="127" y="34"/>
                  </a:lnTo>
                  <a:close/>
                  <a:moveTo>
                    <a:pt x="129" y="0"/>
                  </a:moveTo>
                  <a:lnTo>
                    <a:pt x="154" y="2"/>
                  </a:lnTo>
                  <a:lnTo>
                    <a:pt x="176" y="8"/>
                  </a:lnTo>
                  <a:lnTo>
                    <a:pt x="194" y="17"/>
                  </a:lnTo>
                  <a:lnTo>
                    <a:pt x="210" y="29"/>
                  </a:lnTo>
                  <a:lnTo>
                    <a:pt x="222" y="44"/>
                  </a:lnTo>
                  <a:lnTo>
                    <a:pt x="231" y="61"/>
                  </a:lnTo>
                  <a:lnTo>
                    <a:pt x="238" y="79"/>
                  </a:lnTo>
                  <a:lnTo>
                    <a:pt x="242" y="99"/>
                  </a:lnTo>
                  <a:lnTo>
                    <a:pt x="243" y="122"/>
                  </a:lnTo>
                  <a:lnTo>
                    <a:pt x="243" y="131"/>
                  </a:lnTo>
                  <a:lnTo>
                    <a:pt x="242" y="143"/>
                  </a:lnTo>
                  <a:lnTo>
                    <a:pt x="47" y="143"/>
                  </a:lnTo>
                  <a:lnTo>
                    <a:pt x="47" y="171"/>
                  </a:lnTo>
                  <a:lnTo>
                    <a:pt x="50" y="194"/>
                  </a:lnTo>
                  <a:lnTo>
                    <a:pt x="56" y="214"/>
                  </a:lnTo>
                  <a:lnTo>
                    <a:pt x="64" y="231"/>
                  </a:lnTo>
                  <a:lnTo>
                    <a:pt x="75" y="244"/>
                  </a:lnTo>
                  <a:lnTo>
                    <a:pt x="89" y="255"/>
                  </a:lnTo>
                  <a:lnTo>
                    <a:pt x="105" y="262"/>
                  </a:lnTo>
                  <a:lnTo>
                    <a:pt x="123" y="266"/>
                  </a:lnTo>
                  <a:lnTo>
                    <a:pt x="144" y="267"/>
                  </a:lnTo>
                  <a:lnTo>
                    <a:pt x="167" y="266"/>
                  </a:lnTo>
                  <a:lnTo>
                    <a:pt x="189" y="262"/>
                  </a:lnTo>
                  <a:lnTo>
                    <a:pt x="210" y="256"/>
                  </a:lnTo>
                  <a:lnTo>
                    <a:pt x="228" y="249"/>
                  </a:lnTo>
                  <a:lnTo>
                    <a:pt x="232" y="286"/>
                  </a:lnTo>
                  <a:lnTo>
                    <a:pt x="203" y="296"/>
                  </a:lnTo>
                  <a:lnTo>
                    <a:pt x="171" y="302"/>
                  </a:lnTo>
                  <a:lnTo>
                    <a:pt x="136" y="304"/>
                  </a:lnTo>
                  <a:lnTo>
                    <a:pt x="108" y="302"/>
                  </a:lnTo>
                  <a:lnTo>
                    <a:pt x="83" y="297"/>
                  </a:lnTo>
                  <a:lnTo>
                    <a:pt x="62" y="288"/>
                  </a:lnTo>
                  <a:lnTo>
                    <a:pt x="43" y="275"/>
                  </a:lnTo>
                  <a:lnTo>
                    <a:pt x="28" y="259"/>
                  </a:lnTo>
                  <a:lnTo>
                    <a:pt x="15" y="238"/>
                  </a:lnTo>
                  <a:lnTo>
                    <a:pt x="7" y="214"/>
                  </a:lnTo>
                  <a:lnTo>
                    <a:pt x="1" y="186"/>
                  </a:lnTo>
                  <a:lnTo>
                    <a:pt x="0" y="154"/>
                  </a:lnTo>
                  <a:lnTo>
                    <a:pt x="1" y="126"/>
                  </a:lnTo>
                  <a:lnTo>
                    <a:pt x="7" y="98"/>
                  </a:lnTo>
                  <a:lnTo>
                    <a:pt x="15" y="74"/>
                  </a:lnTo>
                  <a:lnTo>
                    <a:pt x="27" y="53"/>
                  </a:lnTo>
                  <a:lnTo>
                    <a:pt x="42" y="35"/>
                  </a:lnTo>
                  <a:lnTo>
                    <a:pt x="60" y="20"/>
                  </a:lnTo>
                  <a:lnTo>
                    <a:pt x="80" y="9"/>
                  </a:lnTo>
                  <a:lnTo>
                    <a:pt x="103" y="2"/>
                  </a:lnTo>
                  <a:lnTo>
                    <a:pt x="129"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grpSp>
    </p:spTree>
    <p:extLst>
      <p:ext uri="{BB962C8B-B14F-4D97-AF65-F5344CB8AC3E}">
        <p14:creationId xmlns:p14="http://schemas.microsoft.com/office/powerpoint/2010/main" val="16292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slide Argonn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3DEC59-F5CF-CEAA-802E-33C6505C449D}"/>
              </a:ext>
            </a:extLst>
          </p:cNvPr>
          <p:cNvPicPr>
            <a:picLocks noChangeAspect="1"/>
          </p:cNvPicPr>
          <p:nvPr userDrawn="1"/>
        </p:nvPicPr>
        <p:blipFill rotWithShape="1">
          <a:blip r:embed="rId2"/>
          <a:srcRect l="4900" t="26977" r="8429" b="1"/>
          <a:stretch/>
        </p:blipFill>
        <p:spPr>
          <a:xfrm>
            <a:off x="0" y="0"/>
            <a:ext cx="9142729" cy="5143500"/>
          </a:xfrm>
          <a:prstGeom prst="rect">
            <a:avLst/>
          </a:prstGeom>
        </p:spPr>
      </p:pic>
      <p:pic>
        <p:nvPicPr>
          <p:cNvPr id="9" name="Picture 8">
            <a:extLst>
              <a:ext uri="{FF2B5EF4-FFF2-40B4-BE49-F238E27FC236}">
                <a16:creationId xmlns:a16="http://schemas.microsoft.com/office/drawing/2014/main" id="{B80802B6-4722-244C-B8A6-46B69A03D820}"/>
              </a:ext>
            </a:extLst>
          </p:cNvPr>
          <p:cNvPicPr>
            <a:picLocks noChangeAspect="1"/>
          </p:cNvPicPr>
          <p:nvPr userDrawn="1"/>
        </p:nvPicPr>
        <p:blipFill rotWithShape="1">
          <a:blip r:embed="rId3" cstate="hqprint">
            <a:alphaModFix amt="80000"/>
            <a:extLst>
              <a:ext uri="{28A0092B-C50C-407E-A947-70E740481C1C}">
                <a14:useLocalDpi xmlns:a14="http://schemas.microsoft.com/office/drawing/2010/main"/>
              </a:ext>
            </a:extLst>
          </a:blip>
          <a:srcRect l="7274" t="-204" r="7262" b="2069"/>
          <a:stretch/>
        </p:blipFill>
        <p:spPr>
          <a:xfrm>
            <a:off x="0" y="-10684"/>
            <a:ext cx="9144000" cy="5154184"/>
          </a:xfrm>
          <a:prstGeom prst="rect">
            <a:avLst/>
          </a:prstGeom>
        </p:spPr>
      </p:pic>
      <p:pic>
        <p:nvPicPr>
          <p:cNvPr id="2" name="Graphic 1">
            <a:extLst>
              <a:ext uri="{FF2B5EF4-FFF2-40B4-BE49-F238E27FC236}">
                <a16:creationId xmlns:a16="http://schemas.microsoft.com/office/drawing/2014/main" id="{D88ACE93-1609-9289-65EC-4F577E5778C4}"/>
              </a:ext>
            </a:extLst>
          </p:cNvPr>
          <p:cNvPicPr>
            <a:picLocks noChangeAspect="1"/>
          </p:cNvPicPr>
          <p:nvPr userDrawn="1"/>
        </p:nvPicPr>
        <p:blipFill>
          <a:blip r:embed="rId4"/>
          <a:srcRect/>
          <a:stretch/>
        </p:blipFill>
        <p:spPr>
          <a:xfrm>
            <a:off x="1182470" y="1668646"/>
            <a:ext cx="6777788" cy="1694447"/>
          </a:xfrm>
          <a:prstGeom prst="rect">
            <a:avLst/>
          </a:prstGeom>
        </p:spPr>
      </p:pic>
    </p:spTree>
    <p:extLst>
      <p:ext uri="{BB962C8B-B14F-4D97-AF65-F5344CB8AC3E}">
        <p14:creationId xmlns:p14="http://schemas.microsoft.com/office/powerpoint/2010/main" val="1857049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Argonne DO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3DEC59-F5CF-CEAA-802E-33C6505C449D}"/>
              </a:ext>
            </a:extLst>
          </p:cNvPr>
          <p:cNvPicPr>
            <a:picLocks noChangeAspect="1"/>
          </p:cNvPicPr>
          <p:nvPr userDrawn="1"/>
        </p:nvPicPr>
        <p:blipFill rotWithShape="1">
          <a:blip r:embed="rId2"/>
          <a:srcRect l="4900" t="26977" r="8429" b="1"/>
          <a:stretch/>
        </p:blipFill>
        <p:spPr>
          <a:xfrm>
            <a:off x="0" y="0"/>
            <a:ext cx="9142729" cy="5143500"/>
          </a:xfrm>
          <a:prstGeom prst="rect">
            <a:avLst/>
          </a:prstGeom>
        </p:spPr>
      </p:pic>
      <p:pic>
        <p:nvPicPr>
          <p:cNvPr id="9" name="Picture 8">
            <a:extLst>
              <a:ext uri="{FF2B5EF4-FFF2-40B4-BE49-F238E27FC236}">
                <a16:creationId xmlns:a16="http://schemas.microsoft.com/office/drawing/2014/main" id="{B80802B6-4722-244C-B8A6-46B69A03D820}"/>
              </a:ext>
            </a:extLst>
          </p:cNvPr>
          <p:cNvPicPr>
            <a:picLocks noChangeAspect="1"/>
          </p:cNvPicPr>
          <p:nvPr userDrawn="1"/>
        </p:nvPicPr>
        <p:blipFill rotWithShape="1">
          <a:blip r:embed="rId3" cstate="hqprint">
            <a:alphaModFix amt="80000"/>
            <a:extLst>
              <a:ext uri="{28A0092B-C50C-407E-A947-70E740481C1C}">
                <a14:useLocalDpi xmlns:a14="http://schemas.microsoft.com/office/drawing/2010/main"/>
              </a:ext>
            </a:extLst>
          </a:blip>
          <a:srcRect l="7274" t="-204" r="7262" b="2069"/>
          <a:stretch/>
        </p:blipFill>
        <p:spPr>
          <a:xfrm>
            <a:off x="0" y="-10684"/>
            <a:ext cx="9144000" cy="5154184"/>
          </a:xfrm>
          <a:prstGeom prst="rect">
            <a:avLst/>
          </a:prstGeom>
        </p:spPr>
      </p:pic>
      <p:pic>
        <p:nvPicPr>
          <p:cNvPr id="2" name="Picture 1">
            <a:extLst>
              <a:ext uri="{FF2B5EF4-FFF2-40B4-BE49-F238E27FC236}">
                <a16:creationId xmlns:a16="http://schemas.microsoft.com/office/drawing/2014/main" id="{BF147CAF-0B46-1E47-7BE3-90AD1520F0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07342" y="2217548"/>
            <a:ext cx="2608019" cy="670031"/>
          </a:xfrm>
          <a:prstGeom prst="rect">
            <a:avLst/>
          </a:prstGeom>
        </p:spPr>
      </p:pic>
      <p:pic>
        <p:nvPicPr>
          <p:cNvPr id="3" name="Graphic 2">
            <a:extLst>
              <a:ext uri="{FF2B5EF4-FFF2-40B4-BE49-F238E27FC236}">
                <a16:creationId xmlns:a16="http://schemas.microsoft.com/office/drawing/2014/main" id="{66A799EB-DA10-934E-BAEF-CA9C92268DC9}"/>
              </a:ext>
            </a:extLst>
          </p:cNvPr>
          <p:cNvPicPr>
            <a:picLocks noChangeAspect="1"/>
          </p:cNvPicPr>
          <p:nvPr userDrawn="1"/>
        </p:nvPicPr>
        <p:blipFill>
          <a:blip r:embed="rId5"/>
          <a:srcRect/>
          <a:stretch/>
        </p:blipFill>
        <p:spPr>
          <a:xfrm>
            <a:off x="575135" y="2009637"/>
            <a:ext cx="4339448" cy="1084862"/>
          </a:xfrm>
          <a:prstGeom prst="rect">
            <a:avLst/>
          </a:prstGeom>
        </p:spPr>
      </p:pic>
    </p:spTree>
    <p:extLst>
      <p:ext uri="{BB962C8B-B14F-4D97-AF65-F5344CB8AC3E}">
        <p14:creationId xmlns:p14="http://schemas.microsoft.com/office/powerpoint/2010/main" val="3124173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1" y="1408346"/>
            <a:ext cx="8372901" cy="3317082"/>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4017487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8345A2-EECB-9502-E3B3-5ED7B0770148}"/>
              </a:ext>
            </a:extLst>
          </p:cNvPr>
          <p:cNvSpPr txBox="1"/>
          <p:nvPr userDrawn="1"/>
        </p:nvSpPr>
        <p:spPr>
          <a:xfrm>
            <a:off x="304800" y="4488688"/>
            <a:ext cx="8670758" cy="654812"/>
          </a:xfrm>
          <a:prstGeom prst="rect">
            <a:avLst/>
          </a:prstGeom>
          <a:solidFill>
            <a:schemeClr val="bg1"/>
          </a:solidFill>
        </p:spPr>
        <p:txBody>
          <a:bodyPr wrap="square" rtlCol="0">
            <a:spAutoFit/>
          </a:bodyPr>
          <a:lstStyle/>
          <a:p>
            <a:endParaRPr lang="en-US" dirty="0"/>
          </a:p>
        </p:txBody>
      </p:sp>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2" name="Picture 1">
            <a:extLst>
              <a:ext uri="{FF2B5EF4-FFF2-40B4-BE49-F238E27FC236}">
                <a16:creationId xmlns:a16="http://schemas.microsoft.com/office/drawing/2014/main" id="{B59C37AF-136E-FB8A-0000-041C7837A96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1" y="4827084"/>
            <a:ext cx="1418753" cy="180440"/>
          </a:xfrm>
          <a:prstGeom prst="rect">
            <a:avLst/>
          </a:prstGeom>
        </p:spPr>
      </p:pic>
    </p:spTree>
    <p:extLst>
      <p:ext uri="{BB962C8B-B14F-4D97-AF65-F5344CB8AC3E}">
        <p14:creationId xmlns:p14="http://schemas.microsoft.com/office/powerpoint/2010/main" val="3634372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2_Title slide">
    <p:spTree>
      <p:nvGrpSpPr>
        <p:cNvPr id="1" name="Shape 8"/>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12" name="Google Shape;12;p2"/>
          <p:cNvSpPr txBox="1">
            <a:spLocks noGrp="1"/>
          </p:cNvSpPr>
          <p:nvPr>
            <p:ph type="title"/>
          </p:nvPr>
        </p:nvSpPr>
        <p:spPr>
          <a:xfrm>
            <a:off x="80625" y="57575"/>
            <a:ext cx="8994300" cy="610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2400"/>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2150" y="558925"/>
            <a:ext cx="9131700" cy="5643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dk1"/>
              </a:buClr>
              <a:buSzPts val="2000"/>
              <a:buNone/>
              <a:defRPr sz="2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307255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Google Shape;20;p4"/>
          <p:cNvSpPr txBox="1">
            <a:spLocks noGrp="1"/>
          </p:cNvSpPr>
          <p:nvPr>
            <p:ph type="body" idx="1"/>
          </p:nvPr>
        </p:nvSpPr>
        <p:spPr>
          <a:xfrm>
            <a:off x="231100" y="6190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title"/>
          </p:nvPr>
        </p:nvSpPr>
        <p:spPr>
          <a:xfrm>
            <a:off x="67175" y="46375"/>
            <a:ext cx="8954100" cy="572700"/>
          </a:xfrm>
          <a:prstGeom prst="rect">
            <a:avLst/>
          </a:prstGeom>
          <a:noFill/>
          <a:ln>
            <a:noFill/>
          </a:ln>
        </p:spPr>
        <p:txBody>
          <a:bodyPr spcFirstLastPara="1" wrap="square" lIns="91425" tIns="91425" rIns="91425" bIns="91425" anchor="ctr" anchorCtr="0">
            <a:spAutoFit/>
          </a:bodyPr>
          <a:lstStyle>
            <a:lvl1pPr lvl="0" rtl="0">
              <a:spcBef>
                <a:spcPts val="0"/>
              </a:spcBef>
              <a:spcAft>
                <a:spcPts val="0"/>
              </a:spcAft>
              <a:buSzPts val="1400"/>
              <a:buChar char="●"/>
              <a:defRPr b="1"/>
            </a:lvl1pPr>
            <a:lvl2pPr lvl="1" rtl="0">
              <a:spcBef>
                <a:spcPts val="0"/>
              </a:spcBef>
              <a:spcAft>
                <a:spcPts val="0"/>
              </a:spcAft>
              <a:buSzPts val="1400"/>
              <a:buChar char="○"/>
              <a:defRPr b="1"/>
            </a:lvl2pPr>
            <a:lvl3pPr lvl="2" rtl="0">
              <a:spcBef>
                <a:spcPts val="0"/>
              </a:spcBef>
              <a:spcAft>
                <a:spcPts val="0"/>
              </a:spcAft>
              <a:buSzPts val="1400"/>
              <a:buChar char="■"/>
              <a:defRPr b="1"/>
            </a:lvl3pPr>
            <a:lvl4pPr lvl="3" rtl="0">
              <a:spcBef>
                <a:spcPts val="0"/>
              </a:spcBef>
              <a:spcAft>
                <a:spcPts val="0"/>
              </a:spcAft>
              <a:buSzPts val="1400"/>
              <a:buChar char="●"/>
              <a:defRPr b="1"/>
            </a:lvl4pPr>
            <a:lvl5pPr lvl="4" rtl="0">
              <a:spcBef>
                <a:spcPts val="0"/>
              </a:spcBef>
              <a:spcAft>
                <a:spcPts val="0"/>
              </a:spcAft>
              <a:buSzPts val="1400"/>
              <a:buChar char="○"/>
              <a:defRPr b="1"/>
            </a:lvl5pPr>
            <a:lvl6pPr lvl="5" rtl="0">
              <a:spcBef>
                <a:spcPts val="0"/>
              </a:spcBef>
              <a:spcAft>
                <a:spcPts val="0"/>
              </a:spcAft>
              <a:buSzPts val="1400"/>
              <a:buChar char="■"/>
              <a:defRPr b="1"/>
            </a:lvl6pPr>
            <a:lvl7pPr lvl="6" rtl="0">
              <a:spcBef>
                <a:spcPts val="0"/>
              </a:spcBef>
              <a:spcAft>
                <a:spcPts val="0"/>
              </a:spcAft>
              <a:buSzPts val="1400"/>
              <a:buChar char="●"/>
              <a:defRPr b="1"/>
            </a:lvl7pPr>
            <a:lvl8pPr lvl="7" rtl="0">
              <a:spcBef>
                <a:spcPts val="0"/>
              </a:spcBef>
              <a:spcAft>
                <a:spcPts val="0"/>
              </a:spcAft>
              <a:buSzPts val="1400"/>
              <a:buChar char="○"/>
              <a:defRPr b="1"/>
            </a:lvl8pPr>
            <a:lvl9pPr lvl="8" rtl="0">
              <a:spcBef>
                <a:spcPts val="0"/>
              </a:spcBef>
              <a:spcAft>
                <a:spcPts val="0"/>
              </a:spcAft>
              <a:buSzPts val="1400"/>
              <a:buChar char="■"/>
              <a:defRPr b="1"/>
            </a:lvl9pPr>
          </a:lstStyle>
          <a:p>
            <a:endParaRPr/>
          </a:p>
        </p:txBody>
      </p:sp>
      <p:sp>
        <p:nvSpPr>
          <p:cNvPr id="22" name="Google Shape;22;p4"/>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1056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7329" y="914400"/>
            <a:ext cx="5002306" cy="2057400"/>
          </a:xfrm>
          <a:solidFill>
            <a:schemeClr val="accent2"/>
          </a:solidFill>
        </p:spPr>
        <p:txBody>
          <a:bodyPr lIns="228600" rIns="182880" bIns="0" anchor="ctr" anchorCtr="0"/>
          <a:lstStyle>
            <a:lvl1pPr marL="0" marR="0" indent="0" algn="l" defTabSz="685800" rtl="0" eaLnBrk="1" fontAlgn="auto" latinLnBrk="0" hangingPunct="1">
              <a:lnSpc>
                <a:spcPct val="90000"/>
              </a:lnSpc>
              <a:spcBef>
                <a:spcPct val="0"/>
              </a:spcBef>
              <a:spcAft>
                <a:spcPts val="0"/>
              </a:spcAft>
              <a:buClrTx/>
              <a:buSzTx/>
              <a:buFontTx/>
              <a:buNone/>
              <a:tabLst/>
              <a:defRPr sz="2800">
                <a:solidFill>
                  <a:schemeClr val="bg1"/>
                </a:solidFill>
              </a:defRPr>
            </a:lvl1pPr>
          </a:lstStyle>
          <a:p>
            <a:r>
              <a:rPr lang="en-US" dirty="0"/>
              <a:t>presentation title Cover option B </a:t>
            </a:r>
            <a:br>
              <a:rPr lang="en-US" dirty="0"/>
            </a:br>
            <a:r>
              <a:rPr lang="en-US" dirty="0"/>
              <a:t>can be up to four </a:t>
            </a:r>
            <a:br>
              <a:rPr lang="en-US" dirty="0"/>
            </a:br>
            <a:r>
              <a:rPr lang="en-US" dirty="0"/>
              <a:t>or five lines of text</a:t>
            </a:r>
          </a:p>
        </p:txBody>
      </p:sp>
      <p:sp>
        <p:nvSpPr>
          <p:cNvPr id="11" name="Rectangle 10">
            <a:extLst>
              <a:ext uri="{FF2B5EF4-FFF2-40B4-BE49-F238E27FC236}">
                <a16:creationId xmlns:a16="http://schemas.microsoft.com/office/drawing/2014/main" id="{17B593A0-1381-9E08-C43E-02227E369EC8}"/>
              </a:ext>
            </a:extLst>
          </p:cNvPr>
          <p:cNvSpPr/>
          <p:nvPr userDrawn="1"/>
        </p:nvSpPr>
        <p:spPr>
          <a:xfrm>
            <a:off x="-1271" y="914400"/>
            <a:ext cx="228600" cy="2057400"/>
          </a:xfrm>
          <a:prstGeom prst="rect">
            <a:avLst/>
          </a:prstGeom>
          <a:solidFill>
            <a:schemeClr val="tx2"/>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
        <p:nvSpPr>
          <p:cNvPr id="13" name="Picture Placeholder 12">
            <a:extLst>
              <a:ext uri="{FF2B5EF4-FFF2-40B4-BE49-F238E27FC236}">
                <a16:creationId xmlns:a16="http://schemas.microsoft.com/office/drawing/2014/main" id="{1F840A56-6BA9-8FE9-4544-1F2426DC0701}"/>
              </a:ext>
            </a:extLst>
          </p:cNvPr>
          <p:cNvSpPr>
            <a:spLocks noGrp="1"/>
          </p:cNvSpPr>
          <p:nvPr>
            <p:ph type="pic" sz="quarter" idx="10" hasCustomPrompt="1"/>
          </p:nvPr>
        </p:nvSpPr>
        <p:spPr>
          <a:xfrm>
            <a:off x="5229542" y="914400"/>
            <a:ext cx="3911600" cy="2057400"/>
          </a:xfrm>
          <a:solidFill>
            <a:schemeClr val="bg1">
              <a:lumMod val="75000"/>
            </a:schemeClr>
          </a:solidFill>
        </p:spPr>
        <p:txBody>
          <a:bodyPr tIns="182880"/>
          <a:lstStyle>
            <a:lvl1pPr marL="0" indent="0" algn="ctr">
              <a:buFontTx/>
              <a:buNone/>
              <a:defRPr/>
            </a:lvl1pPr>
          </a:lstStyle>
          <a:p>
            <a:r>
              <a:rPr lang="en-US" dirty="0"/>
              <a:t>Click icon to insert an image</a:t>
            </a:r>
          </a:p>
        </p:txBody>
      </p:sp>
      <p:sp>
        <p:nvSpPr>
          <p:cNvPr id="3" name="Subtitle 2"/>
          <p:cNvSpPr>
            <a:spLocks noGrp="1"/>
          </p:cNvSpPr>
          <p:nvPr>
            <p:ph type="subTitle" idx="1" hasCustomPrompt="1"/>
          </p:nvPr>
        </p:nvSpPr>
        <p:spPr>
          <a:xfrm>
            <a:off x="463552" y="238125"/>
            <a:ext cx="4765990" cy="676275"/>
          </a:xfrm>
          <a:prstGeom prst="rect">
            <a:avLst/>
          </a:prstGeom>
        </p:spPr>
        <p:txBody>
          <a:bodyPr anchor="ctr" anchorCtr="0">
            <a:noAutofit/>
          </a:bodyPr>
          <a:lstStyle>
            <a:lvl1pPr marL="0" marR="0" indent="0" algn="l" defTabSz="685800" rtl="0" eaLnBrk="1" fontAlgn="auto" latinLnBrk="0" hangingPunct="1">
              <a:lnSpc>
                <a:spcPct val="100000"/>
              </a:lnSpc>
              <a:spcBef>
                <a:spcPts val="1200"/>
              </a:spcBef>
              <a:spcAft>
                <a:spcPts val="0"/>
              </a:spcAft>
              <a:buClrTx/>
              <a:buSzTx/>
              <a:buFont typeface="Wingdings" pitchFamily="2" charset="2"/>
              <a:buNone/>
              <a:tabLst/>
              <a:defRPr sz="1600" b="1" cap="all" baseline="0">
                <a:solidFill>
                  <a:schemeClr val="tx1"/>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Optional one line subhead, </a:t>
            </a:r>
            <a:r>
              <a:rPr lang="en-US" dirty="0" err="1"/>
              <a:t>url</a:t>
            </a:r>
            <a:r>
              <a:rPr lang="en-US" dirty="0"/>
              <a:t> or date</a:t>
            </a:r>
          </a:p>
        </p:txBody>
      </p:sp>
      <p:sp>
        <p:nvSpPr>
          <p:cNvPr id="14" name="Text Placeholder 9">
            <a:extLst>
              <a:ext uri="{FF2B5EF4-FFF2-40B4-BE49-F238E27FC236}">
                <a16:creationId xmlns:a16="http://schemas.microsoft.com/office/drawing/2014/main" id="{1B8C1237-9E9A-A9B9-D997-F971E7E403B5}"/>
              </a:ext>
            </a:extLst>
          </p:cNvPr>
          <p:cNvSpPr>
            <a:spLocks noGrp="1"/>
          </p:cNvSpPr>
          <p:nvPr>
            <p:ph type="body" sz="quarter" idx="17" hasCustomPrompt="1"/>
          </p:nvPr>
        </p:nvSpPr>
        <p:spPr>
          <a:xfrm>
            <a:off x="469901" y="3229520"/>
            <a:ext cx="2692871" cy="295275"/>
          </a:xfrm>
        </p:spPr>
        <p:txBody>
          <a:bodyPr lIns="0" bIns="0" anchor="b">
            <a:normAutofit/>
          </a:bodyPr>
          <a:lstStyle>
            <a:lvl1pPr marL="0" indent="0">
              <a:spcBef>
                <a:spcPts val="0"/>
              </a:spcBef>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15" name="Text Placeholder 45">
            <a:extLst>
              <a:ext uri="{FF2B5EF4-FFF2-40B4-BE49-F238E27FC236}">
                <a16:creationId xmlns:a16="http://schemas.microsoft.com/office/drawing/2014/main" id="{F23F5504-504E-35E3-02E6-1E4869CD6AFC}"/>
              </a:ext>
            </a:extLst>
          </p:cNvPr>
          <p:cNvSpPr>
            <a:spLocks noGrp="1"/>
          </p:cNvSpPr>
          <p:nvPr>
            <p:ph type="body" sz="quarter" idx="18" hasCustomPrompt="1"/>
          </p:nvPr>
        </p:nvSpPr>
        <p:spPr>
          <a:xfrm>
            <a:off x="469901" y="3533777"/>
            <a:ext cx="2692871" cy="685800"/>
          </a:xfrm>
        </p:spPr>
        <p:txBody>
          <a:bodyPr lIns="0">
            <a:normAutofit/>
          </a:bodyPr>
          <a:lstStyle>
            <a:lvl1pPr marL="0" indent="0">
              <a:lnSpc>
                <a:spcPct val="95000"/>
              </a:lnSpc>
              <a:spcBef>
                <a:spcPts val="0"/>
              </a:spcBef>
              <a:buNone/>
              <a:defRPr sz="1400">
                <a:solidFill>
                  <a:schemeClr val="tx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16" name="Text Placeholder 9">
            <a:extLst>
              <a:ext uri="{FF2B5EF4-FFF2-40B4-BE49-F238E27FC236}">
                <a16:creationId xmlns:a16="http://schemas.microsoft.com/office/drawing/2014/main" id="{864C7D51-4165-B55A-4253-6B2637C720C5}"/>
              </a:ext>
            </a:extLst>
          </p:cNvPr>
          <p:cNvSpPr>
            <a:spLocks noGrp="1"/>
          </p:cNvSpPr>
          <p:nvPr>
            <p:ph type="body" sz="quarter" idx="19" hasCustomPrompt="1"/>
          </p:nvPr>
        </p:nvSpPr>
        <p:spPr>
          <a:xfrm>
            <a:off x="3315651" y="3229520"/>
            <a:ext cx="2692871" cy="295275"/>
          </a:xfrm>
        </p:spPr>
        <p:txBody>
          <a:bodyPr lIns="0" bIns="0" anchor="b">
            <a:normAutofit/>
          </a:bodyPr>
          <a:lstStyle>
            <a:lvl1pPr marL="0" indent="0">
              <a:spcBef>
                <a:spcPts val="0"/>
              </a:spcBef>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17" name="Text Placeholder 45">
            <a:extLst>
              <a:ext uri="{FF2B5EF4-FFF2-40B4-BE49-F238E27FC236}">
                <a16:creationId xmlns:a16="http://schemas.microsoft.com/office/drawing/2014/main" id="{F0DE6988-954D-993F-40F1-7BB0D8A8E065}"/>
              </a:ext>
            </a:extLst>
          </p:cNvPr>
          <p:cNvSpPr>
            <a:spLocks noGrp="1"/>
          </p:cNvSpPr>
          <p:nvPr>
            <p:ph type="body" sz="quarter" idx="20" hasCustomPrompt="1"/>
          </p:nvPr>
        </p:nvSpPr>
        <p:spPr>
          <a:xfrm>
            <a:off x="3315651" y="3533777"/>
            <a:ext cx="2692871" cy="685800"/>
          </a:xfrm>
        </p:spPr>
        <p:txBody>
          <a:bodyPr lIns="0">
            <a:normAutofit/>
          </a:bodyPr>
          <a:lstStyle>
            <a:lvl1pPr marL="0" indent="0">
              <a:lnSpc>
                <a:spcPct val="95000"/>
              </a:lnSpc>
              <a:spcBef>
                <a:spcPts val="0"/>
              </a:spcBef>
              <a:buNone/>
              <a:defRPr sz="1400">
                <a:solidFill>
                  <a:schemeClr val="tx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18" name="Text Placeholder 9">
            <a:extLst>
              <a:ext uri="{FF2B5EF4-FFF2-40B4-BE49-F238E27FC236}">
                <a16:creationId xmlns:a16="http://schemas.microsoft.com/office/drawing/2014/main" id="{5BBA2D86-84B3-B15A-ACC9-771B8BA77913}"/>
              </a:ext>
            </a:extLst>
          </p:cNvPr>
          <p:cNvSpPr>
            <a:spLocks noGrp="1"/>
          </p:cNvSpPr>
          <p:nvPr>
            <p:ph type="body" sz="quarter" idx="21" hasCustomPrompt="1"/>
          </p:nvPr>
        </p:nvSpPr>
        <p:spPr>
          <a:xfrm>
            <a:off x="6118671" y="3229520"/>
            <a:ext cx="2692871" cy="295275"/>
          </a:xfrm>
        </p:spPr>
        <p:txBody>
          <a:bodyPr lIns="0" bIns="0" anchor="b">
            <a:normAutofit/>
          </a:bodyPr>
          <a:lstStyle>
            <a:lvl1pPr marL="0" indent="0">
              <a:spcBef>
                <a:spcPts val="0"/>
              </a:spcBef>
              <a:buNone/>
              <a:defRPr sz="1400" b="1" cap="all" baseline="0">
                <a:solidFill>
                  <a:schemeClr val="tx1"/>
                </a:solidFill>
              </a:defRPr>
            </a:lvl1pPr>
            <a:lvl2pPr marL="0" indent="0">
              <a:buNone/>
              <a:defRPr/>
            </a:lvl2pPr>
            <a:lvl3pPr marL="0" indent="0">
              <a:spcBef>
                <a:spcPts val="1800"/>
              </a:spcBef>
              <a:buNone/>
              <a:defRPr/>
            </a:lvl3pPr>
          </a:lstStyle>
          <a:p>
            <a:pPr lvl="0"/>
            <a:r>
              <a:rPr lang="en-US" dirty="0"/>
              <a:t>presenter name</a:t>
            </a:r>
          </a:p>
        </p:txBody>
      </p:sp>
      <p:sp>
        <p:nvSpPr>
          <p:cNvPr id="19" name="Text Placeholder 45">
            <a:extLst>
              <a:ext uri="{FF2B5EF4-FFF2-40B4-BE49-F238E27FC236}">
                <a16:creationId xmlns:a16="http://schemas.microsoft.com/office/drawing/2014/main" id="{9F09511A-BF35-DDA5-9473-7AD4769E5BDE}"/>
              </a:ext>
            </a:extLst>
          </p:cNvPr>
          <p:cNvSpPr>
            <a:spLocks noGrp="1"/>
          </p:cNvSpPr>
          <p:nvPr>
            <p:ph type="body" sz="quarter" idx="22" hasCustomPrompt="1"/>
          </p:nvPr>
        </p:nvSpPr>
        <p:spPr>
          <a:xfrm>
            <a:off x="6118671" y="3533777"/>
            <a:ext cx="2692871" cy="685800"/>
          </a:xfrm>
        </p:spPr>
        <p:txBody>
          <a:bodyPr lIns="0">
            <a:normAutofit/>
          </a:bodyPr>
          <a:lstStyle>
            <a:lvl1pPr marL="0" indent="0">
              <a:lnSpc>
                <a:spcPct val="95000"/>
              </a:lnSpc>
              <a:spcBef>
                <a:spcPts val="0"/>
              </a:spcBef>
              <a:buNone/>
              <a:defRPr sz="1400">
                <a:solidFill>
                  <a:schemeClr val="tx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 name="Text Placeholder 4">
            <a:extLst>
              <a:ext uri="{FF2B5EF4-FFF2-40B4-BE49-F238E27FC236}">
                <a16:creationId xmlns:a16="http://schemas.microsoft.com/office/drawing/2014/main" id="{7D434AD4-28D0-93A6-9DF2-B7249F6616B6}"/>
              </a:ext>
            </a:extLst>
          </p:cNvPr>
          <p:cNvSpPr>
            <a:spLocks noGrp="1"/>
          </p:cNvSpPr>
          <p:nvPr>
            <p:ph type="body" sz="quarter" idx="23" hasCustomPrompt="1"/>
          </p:nvPr>
        </p:nvSpPr>
        <p:spPr>
          <a:xfrm>
            <a:off x="6118671" y="4298950"/>
            <a:ext cx="2720529" cy="420688"/>
          </a:xfrm>
        </p:spPr>
        <p:txBody>
          <a:bodyPr>
            <a:noAutofit/>
          </a:bodyPr>
          <a:lstStyle>
            <a:lvl1pPr marL="0" indent="0">
              <a:spcBef>
                <a:spcPts val="0"/>
              </a:spcBef>
              <a:buFontTx/>
              <a:buNone/>
              <a:defRPr sz="1400"/>
            </a:lvl1pPr>
          </a:lstStyle>
          <a:p>
            <a:pPr lvl="0"/>
            <a:r>
              <a:rPr lang="en-US" dirty="0"/>
              <a:t>Presentation Date</a:t>
            </a:r>
          </a:p>
          <a:p>
            <a:pPr lvl="0"/>
            <a:r>
              <a:rPr lang="en-US" dirty="0"/>
              <a:t>City, State (presentation location</a:t>
            </a:r>
          </a:p>
        </p:txBody>
      </p:sp>
      <p:pic>
        <p:nvPicPr>
          <p:cNvPr id="6" name="Graphic 5">
            <a:extLst>
              <a:ext uri="{FF2B5EF4-FFF2-40B4-BE49-F238E27FC236}">
                <a16:creationId xmlns:a16="http://schemas.microsoft.com/office/drawing/2014/main" id="{56D606D7-A5F6-9246-18EF-AD2B9480E9F4}"/>
              </a:ext>
            </a:extLst>
          </p:cNvPr>
          <p:cNvPicPr>
            <a:picLocks noChangeAspect="1"/>
          </p:cNvPicPr>
          <p:nvPr userDrawn="1"/>
        </p:nvPicPr>
        <p:blipFill>
          <a:blip r:embed="rId2"/>
          <a:srcRect/>
          <a:stretch/>
        </p:blipFill>
        <p:spPr>
          <a:xfrm>
            <a:off x="6426202" y="193062"/>
            <a:ext cx="2562724" cy="640681"/>
          </a:xfrm>
          <a:prstGeom prst="rect">
            <a:avLst/>
          </a:prstGeom>
        </p:spPr>
      </p:pic>
    </p:spTree>
    <p:extLst>
      <p:ext uri="{BB962C8B-B14F-4D97-AF65-F5344CB8AC3E}">
        <p14:creationId xmlns:p14="http://schemas.microsoft.com/office/powerpoint/2010/main" val="2975678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a:defRPr>
                <a:solidFill>
                  <a:srgbClr val="000000"/>
                </a:solidFill>
              </a:defRPr>
            </a:lvl1pPr>
            <a:lvl2pPr marL="429816" indent="-223838">
              <a:defRPr>
                <a:solidFill>
                  <a:srgbClr val="000000"/>
                </a:solidFill>
              </a:defRPr>
            </a:lvl2pPr>
            <a:lvl3pPr marL="389335" indent="163116">
              <a:buFont typeface="Arial" panose="020B0604020202020204" pitchFamily="34" charset="0"/>
              <a:buChar char="•"/>
              <a:defRPr>
                <a:solidFill>
                  <a:srgbClr val="000000"/>
                </a:solidFill>
              </a:defRPr>
            </a:lvl3pPr>
          </a:lstStyle>
          <a:p>
            <a:pPr lvl="0"/>
            <a:r>
              <a:rPr lang="en-US" dirty="0"/>
              <a:t>Click to add 1st-level bullet</a:t>
            </a:r>
          </a:p>
          <a:p>
            <a:pPr lvl="1"/>
            <a:r>
              <a:rPr lang="en-US" dirty="0"/>
              <a:t>Second level</a:t>
            </a:r>
          </a:p>
          <a:p>
            <a:pPr lvl="2"/>
            <a:r>
              <a:rPr lang="en-US" dirty="0"/>
              <a:t>Third level</a:t>
            </a:r>
          </a:p>
        </p:txBody>
      </p:sp>
      <p:sp>
        <p:nvSpPr>
          <p:cNvPr id="6" name="Rectangle 6"/>
          <p:cNvSpPr>
            <a:spLocks noGrp="1" noChangeArrowheads="1"/>
          </p:cNvSpPr>
          <p:nvPr>
            <p:ph type="sldNum" sz="quarter" idx="12"/>
          </p:nvPr>
        </p:nvSpPr>
        <p:spPr>
          <a:xfrm>
            <a:off x="8562975" y="4853600"/>
            <a:ext cx="457200" cy="137160"/>
          </a:xfrm>
          <a:ln/>
        </p:spPr>
        <p:txBody>
          <a:bodyPr/>
          <a:lstStyle>
            <a:lvl1pPr>
              <a:defRPr>
                <a:solidFill>
                  <a:srgbClr val="232425"/>
                </a:solidFill>
              </a:defRPr>
            </a:lvl1pPr>
          </a:lstStyle>
          <a:p>
            <a:pPr>
              <a:defRPr/>
            </a:pPr>
            <a:fld id="{D8294B01-9356-4A99-BF43-1EB6DE2E19CF}" type="slidenum">
              <a:rPr lang="en-US" smtClean="0"/>
              <a:pPr>
                <a:defRPr/>
              </a:pPr>
              <a:t>‹#›</a:t>
            </a:fld>
            <a:endParaRPr lang="en-US" dirty="0"/>
          </a:p>
        </p:txBody>
      </p:sp>
      <p:sp>
        <p:nvSpPr>
          <p:cNvPr id="5" name="Footer Placeholder 4"/>
          <p:cNvSpPr>
            <a:spLocks noGrp="1"/>
          </p:cNvSpPr>
          <p:nvPr>
            <p:ph type="ftr" sz="quarter" idx="3"/>
          </p:nvPr>
        </p:nvSpPr>
        <p:spPr>
          <a:xfrm>
            <a:off x="1447801" y="4841391"/>
            <a:ext cx="6824133" cy="161577"/>
          </a:xfrm>
          <a:prstGeom prst="rect">
            <a:avLst/>
          </a:prstGeom>
        </p:spPr>
        <p:txBody>
          <a:bodyPr vert="horz" lIns="91440" tIns="45720" rIns="91440" bIns="45720" rtlCol="0" anchor="ctr"/>
          <a:lstStyle>
            <a:lvl1pPr algn="ctr">
              <a:defRPr sz="750">
                <a:solidFill>
                  <a:srgbClr val="232425"/>
                </a:solidFill>
              </a:defRPr>
            </a:lvl1pPr>
          </a:lstStyle>
          <a:p>
            <a:r>
              <a:rPr lang="en-US" dirty="0">
                <a:solidFill>
                  <a:srgbClr val="000000"/>
                </a:solidFill>
              </a:rPr>
              <a:t>APS-U Experimental Scientific Advisory Committee Meeting – May 20</a:t>
            </a:r>
            <a:r>
              <a:rPr lang="en-US" baseline="30000" dirty="0">
                <a:solidFill>
                  <a:srgbClr val="000000"/>
                </a:solidFill>
              </a:rPr>
              <a:t>th</a:t>
            </a:r>
            <a:r>
              <a:rPr lang="en-US" dirty="0">
                <a:solidFill>
                  <a:srgbClr val="000000"/>
                </a:solidFill>
              </a:rPr>
              <a:t>, 2019</a:t>
            </a:r>
          </a:p>
        </p:txBody>
      </p:sp>
      <p:pic>
        <p:nvPicPr>
          <p:cNvPr id="7" name="Picture 6"/>
          <p:cNvPicPr>
            <a:picLocks noChangeAspect="1"/>
          </p:cNvPicPr>
          <p:nvPr/>
        </p:nvPicPr>
        <p:blipFill>
          <a:blip r:embed="rId2"/>
          <a:stretch>
            <a:fillRect/>
          </a:stretch>
        </p:blipFill>
        <p:spPr>
          <a:xfrm>
            <a:off x="406823" y="4809594"/>
            <a:ext cx="832176" cy="251482"/>
          </a:xfrm>
          <a:prstGeom prst="rect">
            <a:avLst/>
          </a:prstGeom>
        </p:spPr>
      </p:pic>
      <p:pic>
        <p:nvPicPr>
          <p:cNvPr id="8" name="Picture 7">
            <a:extLst>
              <a:ext uri="{FF2B5EF4-FFF2-40B4-BE49-F238E27FC236}">
                <a16:creationId xmlns:a16="http://schemas.microsoft.com/office/drawing/2014/main" id="{E4A18FD8-8712-4DAD-8D19-1056B8B65788}"/>
              </a:ext>
            </a:extLst>
          </p:cNvPr>
          <p:cNvPicPr>
            <a:picLocks noChangeAspect="1"/>
          </p:cNvPicPr>
          <p:nvPr userDrawn="1"/>
        </p:nvPicPr>
        <p:blipFill>
          <a:blip r:embed="rId2"/>
          <a:stretch>
            <a:fillRect/>
          </a:stretch>
        </p:blipFill>
        <p:spPr>
          <a:xfrm>
            <a:off x="406823" y="4809594"/>
            <a:ext cx="832176" cy="251482"/>
          </a:xfrm>
          <a:prstGeom prst="rect">
            <a:avLst/>
          </a:prstGeom>
        </p:spPr>
      </p:pic>
    </p:spTree>
    <p:extLst>
      <p:ext uri="{BB962C8B-B14F-4D97-AF65-F5344CB8AC3E}">
        <p14:creationId xmlns:p14="http://schemas.microsoft.com/office/powerpoint/2010/main" val="962986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0A9E63-F39E-34EE-95C3-F19C97142B54}"/>
              </a:ext>
            </a:extLst>
          </p:cNvPr>
          <p:cNvSpPr txBox="1"/>
          <p:nvPr userDrawn="1"/>
        </p:nvSpPr>
        <p:spPr>
          <a:xfrm>
            <a:off x="304800" y="4488688"/>
            <a:ext cx="8670758" cy="654812"/>
          </a:xfrm>
          <a:prstGeom prst="rect">
            <a:avLst/>
          </a:prstGeom>
          <a:solidFill>
            <a:schemeClr val="bg1"/>
          </a:solidFill>
        </p:spPr>
        <p:txBody>
          <a:bodyPr wrap="square" rtlCol="0">
            <a:spAutoFit/>
          </a:bodyPr>
          <a:lstStyle/>
          <a:p>
            <a:endParaRPr lang="en-US" dirty="0"/>
          </a:p>
        </p:txBody>
      </p:sp>
      <p:pic>
        <p:nvPicPr>
          <p:cNvPr id="3" name="Graphic 2">
            <a:extLst>
              <a:ext uri="{FF2B5EF4-FFF2-40B4-BE49-F238E27FC236}">
                <a16:creationId xmlns:a16="http://schemas.microsoft.com/office/drawing/2014/main" id="{6347DC30-D7B3-595F-0959-948810CAA737}"/>
              </a:ext>
            </a:extLst>
          </p:cNvPr>
          <p:cNvPicPr>
            <a:picLocks noChangeAspect="1"/>
          </p:cNvPicPr>
          <p:nvPr userDrawn="1"/>
        </p:nvPicPr>
        <p:blipFill>
          <a:blip r:embed="rId2"/>
          <a:srcRect/>
          <a:stretch/>
        </p:blipFill>
        <p:spPr>
          <a:xfrm>
            <a:off x="6426202" y="4521156"/>
            <a:ext cx="2562724" cy="640681"/>
          </a:xfrm>
          <a:prstGeom prst="rect">
            <a:avLst/>
          </a:prstGeom>
        </p:spPr>
      </p:pic>
      <p:pic>
        <p:nvPicPr>
          <p:cNvPr id="5" name="Graphic 4">
            <a:extLst>
              <a:ext uri="{FF2B5EF4-FFF2-40B4-BE49-F238E27FC236}">
                <a16:creationId xmlns:a16="http://schemas.microsoft.com/office/drawing/2014/main" id="{1836F8CE-690E-37F4-56F1-3C25953899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3552" y="4720399"/>
            <a:ext cx="2181368" cy="246888"/>
          </a:xfrm>
          <a:prstGeom prst="rect">
            <a:avLst/>
          </a:prstGeom>
        </p:spPr>
      </p:pic>
      <p:pic>
        <p:nvPicPr>
          <p:cNvPr id="8" name="Picture 7">
            <a:extLst>
              <a:ext uri="{FF2B5EF4-FFF2-40B4-BE49-F238E27FC236}">
                <a16:creationId xmlns:a16="http://schemas.microsoft.com/office/drawing/2014/main" id="{FA3DEC59-F5CF-CEAA-802E-33C6505C449D}"/>
              </a:ext>
            </a:extLst>
          </p:cNvPr>
          <p:cNvPicPr>
            <a:picLocks noChangeAspect="1"/>
          </p:cNvPicPr>
          <p:nvPr userDrawn="1"/>
        </p:nvPicPr>
        <p:blipFill rotWithShape="1">
          <a:blip r:embed="rId5"/>
          <a:srcRect l="4900" t="26978" r="8429" b="9296"/>
          <a:stretch/>
        </p:blipFill>
        <p:spPr>
          <a:xfrm>
            <a:off x="0" y="0"/>
            <a:ext cx="9142729" cy="4488688"/>
          </a:xfrm>
          <a:prstGeom prst="rect">
            <a:avLst/>
          </a:prstGeom>
        </p:spPr>
      </p:pic>
      <p:pic>
        <p:nvPicPr>
          <p:cNvPr id="9" name="Picture 8">
            <a:extLst>
              <a:ext uri="{FF2B5EF4-FFF2-40B4-BE49-F238E27FC236}">
                <a16:creationId xmlns:a16="http://schemas.microsoft.com/office/drawing/2014/main" id="{B80802B6-4722-244C-B8A6-46B69A03D820}"/>
              </a:ext>
            </a:extLst>
          </p:cNvPr>
          <p:cNvPicPr>
            <a:picLocks noChangeAspect="1"/>
          </p:cNvPicPr>
          <p:nvPr userDrawn="1"/>
        </p:nvPicPr>
        <p:blipFill rotWithShape="1">
          <a:blip r:embed="rId6" cstate="hqprint">
            <a:alphaModFix amt="80000"/>
            <a:extLst>
              <a:ext uri="{28A0092B-C50C-407E-A947-70E740481C1C}">
                <a14:useLocalDpi xmlns:a14="http://schemas.microsoft.com/office/drawing/2010/main"/>
              </a:ext>
            </a:extLst>
          </a:blip>
          <a:srcRect l="7274" t="-203" r="7262" b="14537"/>
          <a:stretch/>
        </p:blipFill>
        <p:spPr>
          <a:xfrm>
            <a:off x="0" y="-10684"/>
            <a:ext cx="9144000" cy="4499372"/>
          </a:xfrm>
          <a:prstGeom prst="rect">
            <a:avLst/>
          </a:prstGeom>
        </p:spPr>
      </p:pic>
      <p:sp>
        <p:nvSpPr>
          <p:cNvPr id="11" name="Title 10">
            <a:extLst>
              <a:ext uri="{FF2B5EF4-FFF2-40B4-BE49-F238E27FC236}">
                <a16:creationId xmlns:a16="http://schemas.microsoft.com/office/drawing/2014/main" id="{6CA2449B-096C-80E6-9654-D9E3FA712D94}"/>
              </a:ext>
            </a:extLst>
          </p:cNvPr>
          <p:cNvSpPr>
            <a:spLocks noGrp="1"/>
          </p:cNvSpPr>
          <p:nvPr>
            <p:ph type="title" hasCustomPrompt="1"/>
          </p:nvPr>
        </p:nvSpPr>
        <p:spPr>
          <a:xfrm>
            <a:off x="-1271" y="0"/>
            <a:ext cx="8840471" cy="4488688"/>
          </a:xfrm>
        </p:spPr>
        <p:txBody>
          <a:bodyPr lIns="457200" bIns="182880" anchor="ctr" anchorCtr="0"/>
          <a:lstStyle>
            <a:lvl1pPr>
              <a:defRPr>
                <a:solidFill>
                  <a:schemeClr val="bg1"/>
                </a:solidFill>
              </a:defRPr>
            </a:lvl1pPr>
          </a:lstStyle>
          <a:p>
            <a:r>
              <a:rPr lang="en-US" dirty="0"/>
              <a:t>Type in section break title</a:t>
            </a:r>
          </a:p>
        </p:txBody>
      </p:sp>
    </p:spTree>
    <p:extLst>
      <p:ext uri="{BB962C8B-B14F-4D97-AF65-F5344CB8AC3E}">
        <p14:creationId xmlns:p14="http://schemas.microsoft.com/office/powerpoint/2010/main" val="2419568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dirty="0"/>
              <a:t>BASIC CONTENT SLIDE</a:t>
            </a:r>
            <a:br>
              <a:rPr lang="en-US" dirty="0"/>
            </a:br>
            <a:r>
              <a:rPr lang="en-US" dirty="0"/>
              <a:t>one or two lines for headline</a:t>
            </a:r>
          </a:p>
        </p:txBody>
      </p:sp>
      <p:sp>
        <p:nvSpPr>
          <p:cNvPr id="6" name="Slide Number Placeholder 5"/>
          <p:cNvSpPr>
            <a:spLocks noGrp="1"/>
          </p:cNvSpPr>
          <p:nvPr>
            <p:ph type="sldNum" sz="quarter" idx="12"/>
          </p:nvPr>
        </p:nvSpPr>
        <p:spPr/>
        <p:txBody>
          <a:bodyPr/>
          <a:lstStyle/>
          <a:p>
            <a:fld id="{9CF5EF28-261C-FD41-A360-1A380056DD17}" type="slidenum">
              <a:rPr lang="en-US" smtClean="0"/>
              <a:t>‹#›</a:t>
            </a:fld>
            <a:endParaRPr lang="en-US"/>
          </a:p>
        </p:txBody>
      </p:sp>
      <p:sp>
        <p:nvSpPr>
          <p:cNvPr id="16" name="Text Placeholder 15">
            <a:extLst>
              <a:ext uri="{FF2B5EF4-FFF2-40B4-BE49-F238E27FC236}">
                <a16:creationId xmlns:a16="http://schemas.microsoft.com/office/drawing/2014/main" id="{5E61F04F-3CF4-D566-EF9D-9CDCD0B98108}"/>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dirty="0"/>
              <a:t>Slide subtitle sentence case. Optional: delete as needed</a:t>
            </a:r>
          </a:p>
        </p:txBody>
      </p:sp>
      <p:sp>
        <p:nvSpPr>
          <p:cNvPr id="18" name="Content Placeholder 17">
            <a:extLst>
              <a:ext uri="{FF2B5EF4-FFF2-40B4-BE49-F238E27FC236}">
                <a16:creationId xmlns:a16="http://schemas.microsoft.com/office/drawing/2014/main" id="{E476E8C9-921B-17FC-9AEA-348F1AA2B0FF}"/>
              </a:ext>
            </a:extLst>
          </p:cNvPr>
          <p:cNvSpPr>
            <a:spLocks noGrp="1"/>
          </p:cNvSpPr>
          <p:nvPr>
            <p:ph sz="quarter" idx="14" hasCustomPrompt="1"/>
          </p:nvPr>
        </p:nvSpPr>
        <p:spPr>
          <a:xfrm>
            <a:off x="457200" y="1431925"/>
            <a:ext cx="7315200" cy="3273425"/>
          </a:xfrm>
        </p:spPr>
        <p:txBody>
          <a:body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6377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dirty="0"/>
              <a:t>BASIC CONTENT SLIDE</a:t>
            </a:r>
            <a:br>
              <a:rPr lang="en-US" dirty="0"/>
            </a:br>
            <a:r>
              <a:rPr lang="en-US" dirty="0"/>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dirty="0"/>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dirty="0"/>
              <a:t>Slide subtitle sentence case. Optional: delete as needed</a:t>
            </a:r>
          </a:p>
        </p:txBody>
      </p:sp>
    </p:spTree>
    <p:extLst>
      <p:ext uri="{BB962C8B-B14F-4D97-AF65-F5344CB8AC3E}">
        <p14:creationId xmlns:p14="http://schemas.microsoft.com/office/powerpoint/2010/main" val="506538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dirty="0"/>
              <a:t>BASIC CONTENT SLIDE</a:t>
            </a:r>
            <a:br>
              <a:rPr lang="en-US" dirty="0"/>
            </a:br>
            <a:r>
              <a:rPr lang="en-US" dirty="0"/>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dirty="0"/>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dirty="0"/>
              <a:t>Slide subtitle sentence case. Optional: delete as needed</a:t>
            </a:r>
          </a:p>
        </p:txBody>
      </p:sp>
      <p:sp>
        <p:nvSpPr>
          <p:cNvPr id="6" name="Text Placeholder 5">
            <a:extLst>
              <a:ext uri="{FF2B5EF4-FFF2-40B4-BE49-F238E27FC236}">
                <a16:creationId xmlns:a16="http://schemas.microsoft.com/office/drawing/2014/main" id="{6FC0DE28-2C3E-0EAF-93C5-37D6D8C0CD54}"/>
              </a:ext>
            </a:extLst>
          </p:cNvPr>
          <p:cNvSpPr>
            <a:spLocks noGrp="1"/>
          </p:cNvSpPr>
          <p:nvPr>
            <p:ph type="body" sz="quarter" idx="14"/>
          </p:nvPr>
        </p:nvSpPr>
        <p:spPr>
          <a:xfrm>
            <a:off x="457200" y="1984334"/>
            <a:ext cx="4085546"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27E01C83-966B-62F9-D4BF-6F48E204A567}"/>
              </a:ext>
            </a:extLst>
          </p:cNvPr>
          <p:cNvSpPr>
            <a:spLocks noGrp="1"/>
          </p:cNvSpPr>
          <p:nvPr>
            <p:ph type="body" sz="quarter" idx="15"/>
          </p:nvPr>
        </p:nvSpPr>
        <p:spPr>
          <a:xfrm>
            <a:off x="4728673" y="1984334"/>
            <a:ext cx="4110527"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E51BF1D2-8C7B-AE42-B2C5-BF7A4CD559B5}"/>
              </a:ext>
            </a:extLst>
          </p:cNvPr>
          <p:cNvSpPr>
            <a:spLocks noGrp="1"/>
          </p:cNvSpPr>
          <p:nvPr>
            <p:ph type="body" sz="quarter" idx="16" hasCustomPrompt="1"/>
          </p:nvPr>
        </p:nvSpPr>
        <p:spPr>
          <a:xfrm>
            <a:off x="457200" y="1435694"/>
            <a:ext cx="4085546" cy="548640"/>
          </a:xfrm>
          <a:solidFill>
            <a:schemeClr val="tx2"/>
          </a:solidFill>
        </p:spPr>
        <p:txBody>
          <a:bodyPr lIns="137160" bIns="91440" anchor="b" anchorCtr="0">
            <a:noAutofit/>
          </a:bodyPr>
          <a:lstStyle>
            <a:lvl1pPr marL="0" indent="0">
              <a:buNone/>
              <a:defRPr sz="18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Headline/Topic</a:t>
            </a:r>
          </a:p>
        </p:txBody>
      </p:sp>
      <p:sp>
        <p:nvSpPr>
          <p:cNvPr id="9" name="Text Placeholder 5">
            <a:extLst>
              <a:ext uri="{FF2B5EF4-FFF2-40B4-BE49-F238E27FC236}">
                <a16:creationId xmlns:a16="http://schemas.microsoft.com/office/drawing/2014/main" id="{9CC8EC55-CB52-3EB0-0CD2-2FD334FE87CE}"/>
              </a:ext>
            </a:extLst>
          </p:cNvPr>
          <p:cNvSpPr>
            <a:spLocks noGrp="1"/>
          </p:cNvSpPr>
          <p:nvPr>
            <p:ph type="body" sz="quarter" idx="17" hasCustomPrompt="1"/>
          </p:nvPr>
        </p:nvSpPr>
        <p:spPr>
          <a:xfrm>
            <a:off x="4728673" y="1435694"/>
            <a:ext cx="4110527" cy="548640"/>
          </a:xfrm>
          <a:solidFill>
            <a:schemeClr val="tx2"/>
          </a:solidFill>
        </p:spPr>
        <p:txBody>
          <a:bodyPr lIns="137160" bIns="91440" anchor="b" anchorCtr="0">
            <a:noAutofit/>
          </a:bodyPr>
          <a:lstStyle>
            <a:lvl1pPr marL="0" indent="0">
              <a:buNone/>
              <a:defRPr sz="18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Headline/Topic</a:t>
            </a:r>
          </a:p>
        </p:txBody>
      </p:sp>
    </p:spTree>
    <p:extLst>
      <p:ext uri="{BB962C8B-B14F-4D97-AF65-F5344CB8AC3E}">
        <p14:creationId xmlns:p14="http://schemas.microsoft.com/office/powerpoint/2010/main" val="1057594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dirty="0"/>
              <a:t>BASIC CONTENT SLIDE</a:t>
            </a:r>
            <a:br>
              <a:rPr lang="en-US" dirty="0"/>
            </a:br>
            <a:r>
              <a:rPr lang="en-US" dirty="0"/>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dirty="0"/>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dirty="0"/>
              <a:t>Slide subtitle sentence case. Optional: delete as needed</a:t>
            </a:r>
          </a:p>
        </p:txBody>
      </p:sp>
      <p:sp>
        <p:nvSpPr>
          <p:cNvPr id="6" name="Text Placeholder 5">
            <a:extLst>
              <a:ext uri="{FF2B5EF4-FFF2-40B4-BE49-F238E27FC236}">
                <a16:creationId xmlns:a16="http://schemas.microsoft.com/office/drawing/2014/main" id="{6FC0DE28-2C3E-0EAF-93C5-37D6D8C0CD54}"/>
              </a:ext>
            </a:extLst>
          </p:cNvPr>
          <p:cNvSpPr>
            <a:spLocks noGrp="1"/>
          </p:cNvSpPr>
          <p:nvPr>
            <p:ph type="body" sz="quarter" idx="14"/>
          </p:nvPr>
        </p:nvSpPr>
        <p:spPr>
          <a:xfrm>
            <a:off x="457199" y="1984334"/>
            <a:ext cx="2670048"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27E01C83-966B-62F9-D4BF-6F48E204A567}"/>
              </a:ext>
            </a:extLst>
          </p:cNvPr>
          <p:cNvSpPr>
            <a:spLocks noGrp="1"/>
          </p:cNvSpPr>
          <p:nvPr>
            <p:ph type="body" sz="quarter" idx="15"/>
          </p:nvPr>
        </p:nvSpPr>
        <p:spPr>
          <a:xfrm>
            <a:off x="3313175" y="1984334"/>
            <a:ext cx="2670048"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E51BF1D2-8C7B-AE42-B2C5-BF7A4CD559B5}"/>
              </a:ext>
            </a:extLst>
          </p:cNvPr>
          <p:cNvSpPr>
            <a:spLocks noGrp="1"/>
          </p:cNvSpPr>
          <p:nvPr>
            <p:ph type="body" sz="quarter" idx="16" hasCustomPrompt="1"/>
          </p:nvPr>
        </p:nvSpPr>
        <p:spPr>
          <a:xfrm>
            <a:off x="457199" y="1435694"/>
            <a:ext cx="2670048" cy="548640"/>
          </a:xfrm>
          <a:solidFill>
            <a:schemeClr val="tx2"/>
          </a:solidFill>
        </p:spPr>
        <p:txBody>
          <a:bodyPr lIns="137160" bIns="91440"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Headline/Topic</a:t>
            </a:r>
          </a:p>
        </p:txBody>
      </p:sp>
      <p:sp>
        <p:nvSpPr>
          <p:cNvPr id="9" name="Text Placeholder 5">
            <a:extLst>
              <a:ext uri="{FF2B5EF4-FFF2-40B4-BE49-F238E27FC236}">
                <a16:creationId xmlns:a16="http://schemas.microsoft.com/office/drawing/2014/main" id="{9CC8EC55-CB52-3EB0-0CD2-2FD334FE87CE}"/>
              </a:ext>
            </a:extLst>
          </p:cNvPr>
          <p:cNvSpPr>
            <a:spLocks noGrp="1"/>
          </p:cNvSpPr>
          <p:nvPr>
            <p:ph type="body" sz="quarter" idx="17" hasCustomPrompt="1"/>
          </p:nvPr>
        </p:nvSpPr>
        <p:spPr>
          <a:xfrm>
            <a:off x="3313175" y="1435694"/>
            <a:ext cx="2670048" cy="548640"/>
          </a:xfrm>
          <a:solidFill>
            <a:schemeClr val="tx2"/>
          </a:solidFill>
        </p:spPr>
        <p:txBody>
          <a:bodyPr lIns="137160" bIns="91440"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Headline/Topic</a:t>
            </a:r>
          </a:p>
        </p:txBody>
      </p:sp>
      <p:sp>
        <p:nvSpPr>
          <p:cNvPr id="5" name="Text Placeholder 5">
            <a:extLst>
              <a:ext uri="{FF2B5EF4-FFF2-40B4-BE49-F238E27FC236}">
                <a16:creationId xmlns:a16="http://schemas.microsoft.com/office/drawing/2014/main" id="{AD342F2D-DDFA-2AD9-2E71-9106C802294F}"/>
              </a:ext>
            </a:extLst>
          </p:cNvPr>
          <p:cNvSpPr>
            <a:spLocks noGrp="1"/>
          </p:cNvSpPr>
          <p:nvPr>
            <p:ph type="body" sz="quarter" idx="18"/>
          </p:nvPr>
        </p:nvSpPr>
        <p:spPr>
          <a:xfrm>
            <a:off x="6169152" y="1984334"/>
            <a:ext cx="2670048"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5">
            <a:extLst>
              <a:ext uri="{FF2B5EF4-FFF2-40B4-BE49-F238E27FC236}">
                <a16:creationId xmlns:a16="http://schemas.microsoft.com/office/drawing/2014/main" id="{B7534E44-91EA-211B-EF04-8BE09DECD70F}"/>
              </a:ext>
            </a:extLst>
          </p:cNvPr>
          <p:cNvSpPr>
            <a:spLocks noGrp="1"/>
          </p:cNvSpPr>
          <p:nvPr>
            <p:ph type="body" sz="quarter" idx="19" hasCustomPrompt="1"/>
          </p:nvPr>
        </p:nvSpPr>
        <p:spPr>
          <a:xfrm>
            <a:off x="6169152" y="1435694"/>
            <a:ext cx="2670048" cy="548640"/>
          </a:xfrm>
          <a:solidFill>
            <a:schemeClr val="tx2"/>
          </a:solidFill>
        </p:spPr>
        <p:txBody>
          <a:bodyPr lIns="137160" bIns="91440"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Headline/Topic</a:t>
            </a:r>
          </a:p>
        </p:txBody>
      </p:sp>
    </p:spTree>
    <p:extLst>
      <p:ext uri="{BB962C8B-B14F-4D97-AF65-F5344CB8AC3E}">
        <p14:creationId xmlns:p14="http://schemas.microsoft.com/office/powerpoint/2010/main" val="1241813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dirty="0"/>
              <a:t>BASIC CONTENT SLIDE</a:t>
            </a:r>
            <a:br>
              <a:rPr lang="en-US" dirty="0"/>
            </a:br>
            <a:r>
              <a:rPr lang="en-US" dirty="0"/>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dirty="0"/>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dirty="0"/>
              <a:t>Slide subtitle sentence case. Optional: delete as needed</a:t>
            </a:r>
          </a:p>
        </p:txBody>
      </p:sp>
      <p:sp>
        <p:nvSpPr>
          <p:cNvPr id="6" name="Text Placeholder 5">
            <a:extLst>
              <a:ext uri="{FF2B5EF4-FFF2-40B4-BE49-F238E27FC236}">
                <a16:creationId xmlns:a16="http://schemas.microsoft.com/office/drawing/2014/main" id="{6FC0DE28-2C3E-0EAF-93C5-37D6D8C0CD54}"/>
              </a:ext>
            </a:extLst>
          </p:cNvPr>
          <p:cNvSpPr>
            <a:spLocks noGrp="1"/>
          </p:cNvSpPr>
          <p:nvPr>
            <p:ph type="body" sz="quarter" idx="14"/>
          </p:nvPr>
        </p:nvSpPr>
        <p:spPr>
          <a:xfrm>
            <a:off x="457199" y="1984334"/>
            <a:ext cx="2029968"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27E01C83-966B-62F9-D4BF-6F48E204A567}"/>
              </a:ext>
            </a:extLst>
          </p:cNvPr>
          <p:cNvSpPr>
            <a:spLocks noGrp="1"/>
          </p:cNvSpPr>
          <p:nvPr>
            <p:ph type="body" sz="quarter" idx="15"/>
          </p:nvPr>
        </p:nvSpPr>
        <p:spPr>
          <a:xfrm>
            <a:off x="2575559" y="1984334"/>
            <a:ext cx="2029968"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E51BF1D2-8C7B-AE42-B2C5-BF7A4CD559B5}"/>
              </a:ext>
            </a:extLst>
          </p:cNvPr>
          <p:cNvSpPr>
            <a:spLocks noGrp="1"/>
          </p:cNvSpPr>
          <p:nvPr>
            <p:ph type="body" sz="quarter" idx="16" hasCustomPrompt="1"/>
          </p:nvPr>
        </p:nvSpPr>
        <p:spPr>
          <a:xfrm>
            <a:off x="457199" y="1435694"/>
            <a:ext cx="2029968" cy="548640"/>
          </a:xfrm>
          <a:solidFill>
            <a:schemeClr val="tx2"/>
          </a:solidFill>
        </p:spPr>
        <p:txBody>
          <a:bodyPr lIns="137160" bIns="91440"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Headline/Topic</a:t>
            </a:r>
          </a:p>
        </p:txBody>
      </p:sp>
      <p:sp>
        <p:nvSpPr>
          <p:cNvPr id="9" name="Text Placeholder 5">
            <a:extLst>
              <a:ext uri="{FF2B5EF4-FFF2-40B4-BE49-F238E27FC236}">
                <a16:creationId xmlns:a16="http://schemas.microsoft.com/office/drawing/2014/main" id="{9CC8EC55-CB52-3EB0-0CD2-2FD334FE87CE}"/>
              </a:ext>
            </a:extLst>
          </p:cNvPr>
          <p:cNvSpPr>
            <a:spLocks noGrp="1"/>
          </p:cNvSpPr>
          <p:nvPr>
            <p:ph type="body" sz="quarter" idx="17" hasCustomPrompt="1"/>
          </p:nvPr>
        </p:nvSpPr>
        <p:spPr>
          <a:xfrm>
            <a:off x="2575559" y="1435694"/>
            <a:ext cx="2029968" cy="548640"/>
          </a:xfrm>
          <a:solidFill>
            <a:schemeClr val="tx2"/>
          </a:solidFill>
        </p:spPr>
        <p:txBody>
          <a:bodyPr lIns="137160" bIns="91440"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Headline/Topic</a:t>
            </a:r>
          </a:p>
        </p:txBody>
      </p:sp>
      <p:sp>
        <p:nvSpPr>
          <p:cNvPr id="5" name="Text Placeholder 5">
            <a:extLst>
              <a:ext uri="{FF2B5EF4-FFF2-40B4-BE49-F238E27FC236}">
                <a16:creationId xmlns:a16="http://schemas.microsoft.com/office/drawing/2014/main" id="{AD342F2D-DDFA-2AD9-2E71-9106C802294F}"/>
              </a:ext>
            </a:extLst>
          </p:cNvPr>
          <p:cNvSpPr>
            <a:spLocks noGrp="1"/>
          </p:cNvSpPr>
          <p:nvPr>
            <p:ph type="body" sz="quarter" idx="18"/>
          </p:nvPr>
        </p:nvSpPr>
        <p:spPr>
          <a:xfrm>
            <a:off x="4693919" y="1984334"/>
            <a:ext cx="2029968"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5">
            <a:extLst>
              <a:ext uri="{FF2B5EF4-FFF2-40B4-BE49-F238E27FC236}">
                <a16:creationId xmlns:a16="http://schemas.microsoft.com/office/drawing/2014/main" id="{B7534E44-91EA-211B-EF04-8BE09DECD70F}"/>
              </a:ext>
            </a:extLst>
          </p:cNvPr>
          <p:cNvSpPr>
            <a:spLocks noGrp="1"/>
          </p:cNvSpPr>
          <p:nvPr>
            <p:ph type="body" sz="quarter" idx="19" hasCustomPrompt="1"/>
          </p:nvPr>
        </p:nvSpPr>
        <p:spPr>
          <a:xfrm>
            <a:off x="4693919" y="1435694"/>
            <a:ext cx="2029968" cy="548640"/>
          </a:xfrm>
          <a:solidFill>
            <a:schemeClr val="tx2"/>
          </a:solidFill>
        </p:spPr>
        <p:txBody>
          <a:bodyPr lIns="137160" bIns="91440"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Headline/Topic</a:t>
            </a:r>
          </a:p>
        </p:txBody>
      </p:sp>
      <p:sp>
        <p:nvSpPr>
          <p:cNvPr id="11" name="Text Placeholder 5">
            <a:extLst>
              <a:ext uri="{FF2B5EF4-FFF2-40B4-BE49-F238E27FC236}">
                <a16:creationId xmlns:a16="http://schemas.microsoft.com/office/drawing/2014/main" id="{8E8AC771-2E8E-7334-4620-6CED5E4A62C8}"/>
              </a:ext>
            </a:extLst>
          </p:cNvPr>
          <p:cNvSpPr>
            <a:spLocks noGrp="1"/>
          </p:cNvSpPr>
          <p:nvPr>
            <p:ph type="body" sz="quarter" idx="20"/>
          </p:nvPr>
        </p:nvSpPr>
        <p:spPr>
          <a:xfrm>
            <a:off x="6812280" y="1984334"/>
            <a:ext cx="2029968" cy="2721016"/>
          </a:xfrm>
          <a:solidFill>
            <a:schemeClr val="bg1">
              <a:lumMod val="85000"/>
            </a:schemeClr>
          </a:solidFill>
        </p:spPr>
        <p:txBody>
          <a:bodyPr lIns="137160" tIns="91440" rIns="91440" bIns="45720">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5">
            <a:extLst>
              <a:ext uri="{FF2B5EF4-FFF2-40B4-BE49-F238E27FC236}">
                <a16:creationId xmlns:a16="http://schemas.microsoft.com/office/drawing/2014/main" id="{9E75F18B-928B-D8CD-3AFB-13FF334E04B6}"/>
              </a:ext>
            </a:extLst>
          </p:cNvPr>
          <p:cNvSpPr>
            <a:spLocks noGrp="1"/>
          </p:cNvSpPr>
          <p:nvPr>
            <p:ph type="body" sz="quarter" idx="21" hasCustomPrompt="1"/>
          </p:nvPr>
        </p:nvSpPr>
        <p:spPr>
          <a:xfrm>
            <a:off x="6812280" y="1435694"/>
            <a:ext cx="2029968" cy="548640"/>
          </a:xfrm>
          <a:solidFill>
            <a:schemeClr val="tx2"/>
          </a:solidFill>
        </p:spPr>
        <p:txBody>
          <a:bodyPr lIns="137160" bIns="91440"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Headline/Topic</a:t>
            </a:r>
          </a:p>
        </p:txBody>
      </p:sp>
    </p:spTree>
    <p:extLst>
      <p:ext uri="{BB962C8B-B14F-4D97-AF65-F5344CB8AC3E}">
        <p14:creationId xmlns:p14="http://schemas.microsoft.com/office/powerpoint/2010/main" val="313684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B122-5B65-991A-2FDE-AF2758034EBF}"/>
              </a:ext>
            </a:extLst>
          </p:cNvPr>
          <p:cNvSpPr>
            <a:spLocks noGrp="1"/>
          </p:cNvSpPr>
          <p:nvPr>
            <p:ph type="title" hasCustomPrompt="1"/>
          </p:nvPr>
        </p:nvSpPr>
        <p:spPr/>
        <p:txBody>
          <a:bodyPr/>
          <a:lstStyle>
            <a:lvl1pPr marL="0" marR="0" indent="0" algn="l" defTabSz="685800" rtl="0" eaLnBrk="1" fontAlgn="auto" latinLnBrk="0" hangingPunct="1">
              <a:lnSpc>
                <a:spcPct val="90000"/>
              </a:lnSpc>
              <a:spcBef>
                <a:spcPct val="0"/>
              </a:spcBef>
              <a:spcAft>
                <a:spcPts val="0"/>
              </a:spcAft>
              <a:buClrTx/>
              <a:buSzTx/>
              <a:buFontTx/>
              <a:buNone/>
              <a:tabLst/>
              <a:defRPr/>
            </a:lvl1pPr>
          </a:lstStyle>
          <a:p>
            <a:r>
              <a:rPr lang="en-US" dirty="0"/>
              <a:t>BASIC CONTENT SLIDE</a:t>
            </a:r>
            <a:br>
              <a:rPr lang="en-US" dirty="0"/>
            </a:br>
            <a:r>
              <a:rPr lang="en-US" dirty="0"/>
              <a:t>one or two lines for headline</a:t>
            </a:r>
          </a:p>
        </p:txBody>
      </p:sp>
      <p:sp>
        <p:nvSpPr>
          <p:cNvPr id="3" name="Slide Number Placeholder 2">
            <a:extLst>
              <a:ext uri="{FF2B5EF4-FFF2-40B4-BE49-F238E27FC236}">
                <a16:creationId xmlns:a16="http://schemas.microsoft.com/office/drawing/2014/main" id="{3DD784A4-5319-59E0-E107-C337A45DEF92}"/>
              </a:ext>
            </a:extLst>
          </p:cNvPr>
          <p:cNvSpPr>
            <a:spLocks noGrp="1"/>
          </p:cNvSpPr>
          <p:nvPr>
            <p:ph type="sldNum" sz="quarter" idx="10"/>
          </p:nvPr>
        </p:nvSpPr>
        <p:spPr/>
        <p:txBody>
          <a:bodyPr/>
          <a:lstStyle/>
          <a:p>
            <a:fld id="{9CF5EF28-261C-FD41-A360-1A380056DD17}" type="slidenum">
              <a:rPr lang="en-US" smtClean="0"/>
              <a:pPr/>
              <a:t>‹#›</a:t>
            </a:fld>
            <a:endParaRPr lang="en-US" dirty="0"/>
          </a:p>
        </p:txBody>
      </p:sp>
      <p:sp>
        <p:nvSpPr>
          <p:cNvPr id="4" name="Text Placeholder 15">
            <a:extLst>
              <a:ext uri="{FF2B5EF4-FFF2-40B4-BE49-F238E27FC236}">
                <a16:creationId xmlns:a16="http://schemas.microsoft.com/office/drawing/2014/main" id="{C70634C6-3CF5-6F27-C809-D042DA00CCA7}"/>
              </a:ext>
            </a:extLst>
          </p:cNvPr>
          <p:cNvSpPr>
            <a:spLocks noGrp="1"/>
          </p:cNvSpPr>
          <p:nvPr>
            <p:ph type="body" sz="quarter" idx="13" hasCustomPrompt="1"/>
          </p:nvPr>
        </p:nvSpPr>
        <p:spPr>
          <a:xfrm>
            <a:off x="457200" y="993775"/>
            <a:ext cx="8382000" cy="438150"/>
          </a:xfrm>
        </p:spPr>
        <p:txBody>
          <a:bodyPr>
            <a:noAutofit/>
          </a:bodyPr>
          <a:lstStyle>
            <a:lvl1pPr marL="0" indent="0">
              <a:buNone/>
              <a:defRPr sz="2000" b="1" i="0" baseline="0">
                <a:solidFill>
                  <a:schemeClr val="accent2"/>
                </a:solidFill>
                <a:latin typeface="Arial" panose="020B0604020202020204" pitchFamily="34" charset="0"/>
              </a:defRPr>
            </a:lvl1pPr>
          </a:lstStyle>
          <a:p>
            <a:pPr lvl="0"/>
            <a:r>
              <a:rPr lang="en-US" dirty="0"/>
              <a:t>Slide subtitle sentence case. Optional: delete as needed</a:t>
            </a:r>
          </a:p>
        </p:txBody>
      </p:sp>
      <p:sp>
        <p:nvSpPr>
          <p:cNvPr id="23" name="Text Placeholder 5">
            <a:extLst>
              <a:ext uri="{FF2B5EF4-FFF2-40B4-BE49-F238E27FC236}">
                <a16:creationId xmlns:a16="http://schemas.microsoft.com/office/drawing/2014/main" id="{5D3E177C-05C2-2929-E159-59F77C2B050C}"/>
              </a:ext>
            </a:extLst>
          </p:cNvPr>
          <p:cNvSpPr>
            <a:spLocks noGrp="1"/>
          </p:cNvSpPr>
          <p:nvPr>
            <p:ph type="body" sz="quarter" idx="14"/>
          </p:nvPr>
        </p:nvSpPr>
        <p:spPr>
          <a:xfrm>
            <a:off x="457199"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dirty="0"/>
              <a:t>Click to edit Master text styles</a:t>
            </a:r>
          </a:p>
        </p:txBody>
      </p:sp>
      <p:sp>
        <p:nvSpPr>
          <p:cNvPr id="24" name="Text Placeholder 5">
            <a:extLst>
              <a:ext uri="{FF2B5EF4-FFF2-40B4-BE49-F238E27FC236}">
                <a16:creationId xmlns:a16="http://schemas.microsoft.com/office/drawing/2014/main" id="{85BD39A8-85FE-CB4E-DA30-754FE0F059BC}"/>
              </a:ext>
            </a:extLst>
          </p:cNvPr>
          <p:cNvSpPr>
            <a:spLocks noGrp="1"/>
          </p:cNvSpPr>
          <p:nvPr>
            <p:ph type="body" sz="quarter" idx="15"/>
          </p:nvPr>
        </p:nvSpPr>
        <p:spPr>
          <a:xfrm>
            <a:off x="2151459"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dirty="0"/>
              <a:t>Click to edit Master text styles</a:t>
            </a:r>
          </a:p>
        </p:txBody>
      </p:sp>
      <p:sp>
        <p:nvSpPr>
          <p:cNvPr id="25" name="Text Placeholder 5">
            <a:extLst>
              <a:ext uri="{FF2B5EF4-FFF2-40B4-BE49-F238E27FC236}">
                <a16:creationId xmlns:a16="http://schemas.microsoft.com/office/drawing/2014/main" id="{36BFCC75-DA07-6A20-4D5D-105B7F301FD1}"/>
              </a:ext>
            </a:extLst>
          </p:cNvPr>
          <p:cNvSpPr>
            <a:spLocks noGrp="1"/>
          </p:cNvSpPr>
          <p:nvPr>
            <p:ph type="body" sz="quarter" idx="16" hasCustomPrompt="1"/>
          </p:nvPr>
        </p:nvSpPr>
        <p:spPr>
          <a:xfrm>
            <a:off x="457199"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 Topic</a:t>
            </a:r>
          </a:p>
        </p:txBody>
      </p:sp>
      <p:sp>
        <p:nvSpPr>
          <p:cNvPr id="26" name="Text Placeholder 5">
            <a:extLst>
              <a:ext uri="{FF2B5EF4-FFF2-40B4-BE49-F238E27FC236}">
                <a16:creationId xmlns:a16="http://schemas.microsoft.com/office/drawing/2014/main" id="{AE55B475-E521-6A8A-893B-8CC38F9BE338}"/>
              </a:ext>
            </a:extLst>
          </p:cNvPr>
          <p:cNvSpPr>
            <a:spLocks noGrp="1"/>
          </p:cNvSpPr>
          <p:nvPr>
            <p:ph type="body" sz="quarter" idx="17" hasCustomPrompt="1"/>
          </p:nvPr>
        </p:nvSpPr>
        <p:spPr>
          <a:xfrm>
            <a:off x="2151459"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 Topic</a:t>
            </a:r>
          </a:p>
        </p:txBody>
      </p:sp>
      <p:sp>
        <p:nvSpPr>
          <p:cNvPr id="27" name="Text Placeholder 5">
            <a:extLst>
              <a:ext uri="{FF2B5EF4-FFF2-40B4-BE49-F238E27FC236}">
                <a16:creationId xmlns:a16="http://schemas.microsoft.com/office/drawing/2014/main" id="{DFB5CAF5-E85F-409D-2880-F0B6067F61B3}"/>
              </a:ext>
            </a:extLst>
          </p:cNvPr>
          <p:cNvSpPr>
            <a:spLocks noGrp="1"/>
          </p:cNvSpPr>
          <p:nvPr>
            <p:ph type="body" sz="quarter" idx="18"/>
          </p:nvPr>
        </p:nvSpPr>
        <p:spPr>
          <a:xfrm>
            <a:off x="3845718"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dirty="0"/>
              <a:t>Click to edit Master text styles</a:t>
            </a:r>
          </a:p>
        </p:txBody>
      </p:sp>
      <p:sp>
        <p:nvSpPr>
          <p:cNvPr id="28" name="Text Placeholder 5">
            <a:extLst>
              <a:ext uri="{FF2B5EF4-FFF2-40B4-BE49-F238E27FC236}">
                <a16:creationId xmlns:a16="http://schemas.microsoft.com/office/drawing/2014/main" id="{17E8E80F-1B5F-5D3E-2409-0CF04DE318F9}"/>
              </a:ext>
            </a:extLst>
          </p:cNvPr>
          <p:cNvSpPr>
            <a:spLocks noGrp="1"/>
          </p:cNvSpPr>
          <p:nvPr>
            <p:ph type="body" sz="quarter" idx="19" hasCustomPrompt="1"/>
          </p:nvPr>
        </p:nvSpPr>
        <p:spPr>
          <a:xfrm>
            <a:off x="3845718"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 Topic</a:t>
            </a:r>
          </a:p>
        </p:txBody>
      </p:sp>
      <p:sp>
        <p:nvSpPr>
          <p:cNvPr id="29" name="Text Placeholder 5">
            <a:extLst>
              <a:ext uri="{FF2B5EF4-FFF2-40B4-BE49-F238E27FC236}">
                <a16:creationId xmlns:a16="http://schemas.microsoft.com/office/drawing/2014/main" id="{A66346B3-56E4-FB00-E652-E796F6986D95}"/>
              </a:ext>
            </a:extLst>
          </p:cNvPr>
          <p:cNvSpPr>
            <a:spLocks noGrp="1"/>
          </p:cNvSpPr>
          <p:nvPr>
            <p:ph type="body" sz="quarter" idx="20"/>
          </p:nvPr>
        </p:nvSpPr>
        <p:spPr>
          <a:xfrm>
            <a:off x="5537786"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dirty="0"/>
              <a:t>Click to edit Master text styles</a:t>
            </a:r>
          </a:p>
        </p:txBody>
      </p:sp>
      <p:sp>
        <p:nvSpPr>
          <p:cNvPr id="30" name="Text Placeholder 5">
            <a:extLst>
              <a:ext uri="{FF2B5EF4-FFF2-40B4-BE49-F238E27FC236}">
                <a16:creationId xmlns:a16="http://schemas.microsoft.com/office/drawing/2014/main" id="{8A2202FD-33BC-0BA1-F754-345C59A68C4A}"/>
              </a:ext>
            </a:extLst>
          </p:cNvPr>
          <p:cNvSpPr>
            <a:spLocks noGrp="1"/>
          </p:cNvSpPr>
          <p:nvPr>
            <p:ph type="body" sz="quarter" idx="21" hasCustomPrompt="1"/>
          </p:nvPr>
        </p:nvSpPr>
        <p:spPr>
          <a:xfrm>
            <a:off x="5537786"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 Topic</a:t>
            </a:r>
          </a:p>
        </p:txBody>
      </p:sp>
      <p:sp>
        <p:nvSpPr>
          <p:cNvPr id="31" name="Text Placeholder 5">
            <a:extLst>
              <a:ext uri="{FF2B5EF4-FFF2-40B4-BE49-F238E27FC236}">
                <a16:creationId xmlns:a16="http://schemas.microsoft.com/office/drawing/2014/main" id="{5EB459E5-6A74-A385-F343-520C27E1C2CA}"/>
              </a:ext>
            </a:extLst>
          </p:cNvPr>
          <p:cNvSpPr>
            <a:spLocks noGrp="1"/>
          </p:cNvSpPr>
          <p:nvPr>
            <p:ph type="body" sz="quarter" idx="22"/>
          </p:nvPr>
        </p:nvSpPr>
        <p:spPr>
          <a:xfrm>
            <a:off x="7238399" y="2163445"/>
            <a:ext cx="1600200" cy="2541905"/>
          </a:xfrm>
          <a:solidFill>
            <a:schemeClr val="bg1">
              <a:lumMod val="85000"/>
            </a:schemeClr>
          </a:solidFill>
        </p:spPr>
        <p:txBody>
          <a:bodyPr lIns="137160" tIns="91440" rIns="91440" bIns="45720">
            <a:normAutofit/>
          </a:bodyPr>
          <a:lstStyle>
            <a:lvl1pPr marL="0" indent="0">
              <a:buNone/>
              <a:defRPr sz="1400" b="0"/>
            </a:lvl1pPr>
            <a:lvl2pPr marL="207518" indent="0">
              <a:buNone/>
              <a:defRPr sz="1400" b="1"/>
            </a:lvl2pPr>
            <a:lvl3pPr marL="434975" indent="0">
              <a:buNone/>
              <a:defRPr sz="1400" b="1"/>
            </a:lvl3pPr>
            <a:lvl4pPr marL="605981" indent="0">
              <a:buNone/>
              <a:defRPr sz="1400" b="1"/>
            </a:lvl4pPr>
            <a:lvl5pPr marL="867283" indent="0">
              <a:buNone/>
              <a:defRPr sz="1400" b="1"/>
            </a:lvl5pPr>
          </a:lstStyle>
          <a:p>
            <a:pPr lvl="0"/>
            <a:r>
              <a:rPr lang="en-US" dirty="0"/>
              <a:t>Click to edit Master text styles</a:t>
            </a:r>
          </a:p>
        </p:txBody>
      </p:sp>
      <p:sp>
        <p:nvSpPr>
          <p:cNvPr id="32" name="Text Placeholder 5">
            <a:extLst>
              <a:ext uri="{FF2B5EF4-FFF2-40B4-BE49-F238E27FC236}">
                <a16:creationId xmlns:a16="http://schemas.microsoft.com/office/drawing/2014/main" id="{50070C8D-6CB9-4F0F-A4BF-CBB734703C90}"/>
              </a:ext>
            </a:extLst>
          </p:cNvPr>
          <p:cNvSpPr>
            <a:spLocks noGrp="1"/>
          </p:cNvSpPr>
          <p:nvPr>
            <p:ph type="body" sz="quarter" idx="23" hasCustomPrompt="1"/>
          </p:nvPr>
        </p:nvSpPr>
        <p:spPr>
          <a:xfrm>
            <a:off x="7238399" y="1435693"/>
            <a:ext cx="1600200" cy="727751"/>
          </a:xfrm>
          <a:solidFill>
            <a:schemeClr val="tx2"/>
          </a:solidFill>
        </p:spPr>
        <p:txBody>
          <a:bodyPr lIns="137160" rIns="91440" bIns="64008" anchor="b" anchorCtr="0">
            <a:noAutofit/>
          </a:bodyPr>
          <a:lstStyle>
            <a:lvl1pPr marL="0" indent="0">
              <a:buNone/>
              <a:defRPr sz="1600" b="1">
                <a:solidFill>
                  <a:schemeClr val="bg1"/>
                </a:solidFill>
              </a:defRPr>
            </a:lvl1pPr>
            <a:lvl2pPr>
              <a:defRPr sz="1600" b="1">
                <a:solidFill>
                  <a:schemeClr val="bg1"/>
                </a:solidFill>
              </a:defRPr>
            </a:lvl2pPr>
            <a:lvl3pPr>
              <a:defRPr sz="1600" b="1">
                <a:solidFill>
                  <a:schemeClr val="bg1"/>
                </a:solidFill>
              </a:defRPr>
            </a:lvl3pPr>
            <a:lvl4pPr>
              <a:defRPr sz="1600" b="1">
                <a:solidFill>
                  <a:schemeClr val="bg1"/>
                </a:solidFill>
              </a:defRPr>
            </a:lvl4pPr>
            <a:lvl5pPr>
              <a:defRPr sz="1600" b="1">
                <a:solidFill>
                  <a:schemeClr val="bg1"/>
                </a:solidFill>
              </a:defRPr>
            </a:lvl5pPr>
          </a:lstStyle>
          <a:p>
            <a:pPr lvl="0"/>
            <a:r>
              <a:rPr lang="en-US" dirty="0"/>
              <a:t>Headline/ Topic</a:t>
            </a:r>
          </a:p>
        </p:txBody>
      </p:sp>
    </p:spTree>
    <p:extLst>
      <p:ext uri="{BB962C8B-B14F-4D97-AF65-F5344CB8AC3E}">
        <p14:creationId xmlns:p14="http://schemas.microsoft.com/office/powerpoint/2010/main" val="510738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7650"/>
            <a:ext cx="8382000" cy="746522"/>
          </a:xfrm>
          <a:prstGeom prst="rect">
            <a:avLst/>
          </a:prstGeom>
        </p:spPr>
        <p:txBody>
          <a:bodyPr vert="horz" lIns="0" tIns="0" rIns="0" bIns="0" rtlCol="0" anchor="b" anchorCtr="0">
            <a:noAutofit/>
          </a:bodyPr>
          <a:lstStyle/>
          <a:p>
            <a:r>
              <a:rPr lang="en-US" dirty="0"/>
              <a:t>Headline in all caps 28pt </a:t>
            </a:r>
            <a:br>
              <a:rPr lang="en-US" dirty="0"/>
            </a:br>
            <a:r>
              <a:rPr lang="en-US" dirty="0"/>
              <a:t>preferred as one or two lines</a:t>
            </a:r>
          </a:p>
        </p:txBody>
      </p:sp>
      <p:sp>
        <p:nvSpPr>
          <p:cNvPr id="3" name="Text Placeholder 2"/>
          <p:cNvSpPr>
            <a:spLocks noGrp="1"/>
          </p:cNvSpPr>
          <p:nvPr>
            <p:ph type="body" idx="1"/>
          </p:nvPr>
        </p:nvSpPr>
        <p:spPr>
          <a:xfrm>
            <a:off x="457200" y="1435608"/>
            <a:ext cx="7315200" cy="326974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310063" y="4891056"/>
            <a:ext cx="523875" cy="110042"/>
          </a:xfrm>
          <a:prstGeom prst="rect">
            <a:avLst/>
          </a:prstGeom>
        </p:spPr>
        <p:txBody>
          <a:bodyPr vert="horz" lIns="0" tIns="0" rIns="0" bIns="0" rtlCol="0" anchor="ctr"/>
          <a:lstStyle>
            <a:lvl1pPr algn="ctr">
              <a:defRPr sz="700">
                <a:solidFill>
                  <a:schemeClr val="bg1">
                    <a:lumMod val="65000"/>
                  </a:schemeClr>
                </a:solidFill>
              </a:defRPr>
            </a:lvl1pPr>
          </a:lstStyle>
          <a:p>
            <a:fld id="{9CF5EF28-261C-FD41-A360-1A380056DD17}" type="slidenum">
              <a:rPr lang="en-US" smtClean="0"/>
              <a:pPr/>
              <a:t>‹#›</a:t>
            </a:fld>
            <a:endParaRPr lang="en-US" dirty="0"/>
          </a:p>
        </p:txBody>
      </p:sp>
      <p:sp>
        <p:nvSpPr>
          <p:cNvPr id="8" name="Rectangle 7">
            <a:extLst>
              <a:ext uri="{FF2B5EF4-FFF2-40B4-BE49-F238E27FC236}">
                <a16:creationId xmlns:a16="http://schemas.microsoft.com/office/drawing/2014/main" id="{7EED5998-E33A-DA32-910D-D06CB262005E}"/>
              </a:ext>
            </a:extLst>
          </p:cNvPr>
          <p:cNvSpPr/>
          <p:nvPr userDrawn="1"/>
        </p:nvSpPr>
        <p:spPr>
          <a:xfrm>
            <a:off x="0" y="-2"/>
            <a:ext cx="228600" cy="5143502"/>
          </a:xfrm>
          <a:prstGeom prst="rect">
            <a:avLst/>
          </a:prstGeom>
          <a:solidFill>
            <a:schemeClr val="accent2"/>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pic>
        <p:nvPicPr>
          <p:cNvPr id="21" name="Graphic 20">
            <a:extLst>
              <a:ext uri="{FF2B5EF4-FFF2-40B4-BE49-F238E27FC236}">
                <a16:creationId xmlns:a16="http://schemas.microsoft.com/office/drawing/2014/main" id="{F52885BF-5BBD-C5AD-F58F-E96FE169B7F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63554" y="4835139"/>
            <a:ext cx="1438271" cy="162784"/>
          </a:xfrm>
          <a:prstGeom prst="rect">
            <a:avLst/>
          </a:prstGeom>
        </p:spPr>
      </p:pic>
      <p:pic>
        <p:nvPicPr>
          <p:cNvPr id="9" name="Graphic 8">
            <a:extLst>
              <a:ext uri="{FF2B5EF4-FFF2-40B4-BE49-F238E27FC236}">
                <a16:creationId xmlns:a16="http://schemas.microsoft.com/office/drawing/2014/main" id="{AAA6B962-7A37-CCF6-D215-588E43EF5DFF}"/>
              </a:ext>
            </a:extLst>
          </p:cNvPr>
          <p:cNvPicPr>
            <a:picLocks noChangeAspect="1"/>
          </p:cNvPicPr>
          <p:nvPr userDrawn="1"/>
        </p:nvPicPr>
        <p:blipFill>
          <a:blip r:embed="rId24"/>
          <a:srcRect/>
          <a:stretch/>
        </p:blipFill>
        <p:spPr>
          <a:xfrm>
            <a:off x="7676018" y="4788559"/>
            <a:ext cx="1227220" cy="306805"/>
          </a:xfrm>
          <a:prstGeom prst="rect">
            <a:avLst/>
          </a:prstGeom>
        </p:spPr>
      </p:pic>
    </p:spTree>
    <p:extLst>
      <p:ext uri="{BB962C8B-B14F-4D97-AF65-F5344CB8AC3E}">
        <p14:creationId xmlns:p14="http://schemas.microsoft.com/office/powerpoint/2010/main" val="138470847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marL="0" marR="0" indent="0" algn="l" defTabSz="685800" rtl="0" eaLnBrk="1" fontAlgn="auto" latinLnBrk="0" hangingPunct="1">
        <a:lnSpc>
          <a:spcPct val="90000"/>
        </a:lnSpc>
        <a:spcBef>
          <a:spcPct val="0"/>
        </a:spcBef>
        <a:spcAft>
          <a:spcPts val="0"/>
        </a:spcAft>
        <a:buClrTx/>
        <a:buSzTx/>
        <a:buFontTx/>
        <a:buNone/>
        <a:tabLst/>
        <a:defRPr sz="2800" b="1" i="0" kern="1200" cap="all" baseline="0">
          <a:solidFill>
            <a:schemeClr val="tx1"/>
          </a:solidFill>
          <a:latin typeface="Arial" panose="020B0604020202020204" pitchFamily="34" charset="0"/>
          <a:ea typeface="+mj-ea"/>
          <a:cs typeface="+mj-cs"/>
        </a:defRPr>
      </a:lvl1pPr>
    </p:titleStyle>
    <p:bodyStyle>
      <a:lvl1pPr marL="164592" indent="-164592" algn="l" defTabSz="685800" rtl="0" eaLnBrk="1" latinLnBrk="0" hangingPunct="1">
        <a:lnSpc>
          <a:spcPct val="100000"/>
        </a:lnSpc>
        <a:spcBef>
          <a:spcPts val="900"/>
        </a:spcBef>
        <a:spcAft>
          <a:spcPts val="0"/>
        </a:spcAft>
        <a:buFont typeface="Wingdings" pitchFamily="2" charset="2"/>
        <a:buChar char="§"/>
        <a:defRPr sz="1800" kern="1200">
          <a:solidFill>
            <a:schemeClr val="tx1"/>
          </a:solidFill>
          <a:latin typeface="+mn-lt"/>
          <a:ea typeface="+mn-ea"/>
          <a:cs typeface="+mn-cs"/>
        </a:defRPr>
      </a:lvl1pPr>
      <a:lvl2pPr marL="463550"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2pPr>
      <a:lvl3pPr marL="577850" indent="-142875" algn="l" defTabSz="685800" rtl="0" eaLnBrk="1" latinLnBrk="0" hangingPunct="1">
        <a:lnSpc>
          <a:spcPct val="100000"/>
        </a:lnSpc>
        <a:spcBef>
          <a:spcPts val="300"/>
        </a:spcBef>
        <a:spcAft>
          <a:spcPts val="0"/>
        </a:spcAft>
        <a:buFont typeface="Arial" panose="020B0604020202020204" pitchFamily="34" charset="0"/>
        <a:buChar char="•"/>
        <a:tabLst/>
        <a:defRPr sz="1800" kern="1200">
          <a:solidFill>
            <a:schemeClr val="tx1"/>
          </a:solidFill>
          <a:latin typeface="+mn-lt"/>
          <a:ea typeface="+mn-ea"/>
          <a:cs typeface="+mn-cs"/>
        </a:defRPr>
      </a:lvl3pPr>
      <a:lvl4pPr marL="862013" indent="-25603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4pPr>
      <a:lvl5pPr marL="1031875" indent="-164592" algn="l" defTabSz="685800" rtl="0" eaLnBrk="1" latinLnBrk="0" hangingPunct="1">
        <a:lnSpc>
          <a:spcPct val="100000"/>
        </a:lnSpc>
        <a:spcBef>
          <a:spcPts val="300"/>
        </a:spcBef>
        <a:spcAft>
          <a:spcPts val="0"/>
        </a:spcAft>
        <a:buFont typeface="System Font Regular"/>
        <a:buChar char="»"/>
        <a:tabLst/>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C35EA4"/>
          </p15:clr>
        </p15:guide>
        <p15:guide id="2" orient="horz" pos="1620">
          <p15:clr>
            <a:srgbClr val="C35EA4"/>
          </p15:clr>
        </p15:guide>
        <p15:guide id="3" pos="144">
          <p15:clr>
            <a:srgbClr val="C35EA4"/>
          </p15:clr>
        </p15:guide>
        <p15:guide id="4" pos="288">
          <p15:clr>
            <a:srgbClr val="C35EA4"/>
          </p15:clr>
        </p15:guide>
        <p15:guide id="5" orient="horz" pos="576">
          <p15:clr>
            <a:srgbClr val="C35EA4"/>
          </p15:clr>
        </p15:guide>
        <p15:guide id="6" orient="horz" pos="2964">
          <p15:clr>
            <a:srgbClr val="C35EA4"/>
          </p15:clr>
        </p15:guide>
        <p15:guide id="7" pos="5568">
          <p15:clr>
            <a:srgbClr val="C35EA4"/>
          </p15:clr>
        </p15:guide>
        <p15:guide id="8" orient="horz" pos="902">
          <p15:clr>
            <a:srgbClr val="C35EA4"/>
          </p15:clr>
        </p15:guide>
        <p15:guide id="9" orient="horz" pos="780">
          <p15:clr>
            <a:srgbClr val="C35EA4"/>
          </p15:clr>
        </p15:guide>
        <p15:guide id="10" orient="horz" pos="150">
          <p15:clr>
            <a:srgbClr val="C35EA4"/>
          </p15:clr>
        </p15:guide>
        <p15:guide id="11" orient="horz" pos="3132">
          <p15:clr>
            <a:srgbClr val="C35EA4"/>
          </p15:clr>
        </p15:guide>
        <p15:guide id="12" orient="horz" pos="104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9.png"/><Relationship Id="rId7" Type="http://schemas.openxmlformats.org/officeDocument/2006/relationships/oleObject" Target="../embeddings/oleObject7.bin"/><Relationship Id="rId12"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1.wmf"/><Relationship Id="rId11" Type="http://schemas.openxmlformats.org/officeDocument/2006/relationships/image" Target="../media/image55.png"/><Relationship Id="rId5" Type="http://schemas.openxmlformats.org/officeDocument/2006/relationships/oleObject" Target="../embeddings/oleObject6.bin"/><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64.w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68.png"/><Relationship Id="rId7" Type="http://schemas.openxmlformats.org/officeDocument/2006/relationships/oleObject" Target="../embeddings/oleObject10.bin"/><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70.wmf"/><Relationship Id="rId5" Type="http://schemas.openxmlformats.org/officeDocument/2006/relationships/oleObject" Target="../embeddings/oleObject9.bin"/><Relationship Id="rId4" Type="http://schemas.openxmlformats.org/officeDocument/2006/relationships/image" Target="../media/image69.png"/><Relationship Id="rId9" Type="http://schemas.openxmlformats.org/officeDocument/2006/relationships/image" Target="../media/image72.jpe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9.xml"/><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emf"/><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oleObject" Target="../embeddings/oleObject11.bin"/><Relationship Id="rId5" Type="http://schemas.openxmlformats.org/officeDocument/2006/relationships/image" Target="../media/image85.png"/><Relationship Id="rId4" Type="http://schemas.openxmlformats.org/officeDocument/2006/relationships/image" Target="../media/image84.gif"/></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0.wmf"/><Relationship Id="rId3" Type="http://schemas.openxmlformats.org/officeDocument/2006/relationships/image" Target="../media/image15.png"/><Relationship Id="rId7" Type="http://schemas.openxmlformats.org/officeDocument/2006/relationships/image" Target="../media/image17.wmf"/><Relationship Id="rId12" Type="http://schemas.openxmlformats.org/officeDocument/2006/relationships/oleObject" Target="../embeddings/oleObject5.bin"/><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8.wmf"/></Relationships>
</file>

<file path=ppt/slides/_rels/slide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image" Target="../media/image22.wmf"/></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hyperlink" Target="http://dx.doi.org/10.1107/S0909049511026306" TargetMode="Externa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28.png"/><Relationship Id="rId5" Type="http://schemas.openxmlformats.org/officeDocument/2006/relationships/image" Target="../media/image24.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37.jpe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7"/>
          <p:cNvSpPr txBox="1">
            <a:spLocks noGrp="1"/>
          </p:cNvSpPr>
          <p:nvPr>
            <p:ph type="ctrTitle"/>
          </p:nvPr>
        </p:nvSpPr>
        <p:spPr>
          <a:xfrm>
            <a:off x="227328" y="914400"/>
            <a:ext cx="8916671" cy="2057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US" dirty="0"/>
              <a:t>ray-tracing of a beamline with SHADOW</a:t>
            </a:r>
          </a:p>
        </p:txBody>
      </p:sp>
      <p:sp>
        <p:nvSpPr>
          <p:cNvPr id="11" name="Text Placeholder 10">
            <a:extLst>
              <a:ext uri="{FF2B5EF4-FFF2-40B4-BE49-F238E27FC236}">
                <a16:creationId xmlns:a16="http://schemas.microsoft.com/office/drawing/2014/main" id="{006230CF-9CB2-611C-E791-5B92127AD20C}"/>
              </a:ext>
            </a:extLst>
          </p:cNvPr>
          <p:cNvSpPr>
            <a:spLocks noGrp="1"/>
          </p:cNvSpPr>
          <p:nvPr>
            <p:ph type="body" sz="quarter" idx="17"/>
          </p:nvPr>
        </p:nvSpPr>
        <p:spPr>
          <a:xfrm>
            <a:off x="469901" y="3229520"/>
            <a:ext cx="3163206" cy="295275"/>
          </a:xfrm>
        </p:spPr>
        <p:txBody>
          <a:bodyPr>
            <a:normAutofit/>
          </a:bodyPr>
          <a:lstStyle/>
          <a:p>
            <a:r>
              <a:rPr lang="en-US" dirty="0"/>
              <a:t>Luca Rebuffi, Xianbo SHI (ANL)</a:t>
            </a:r>
          </a:p>
        </p:txBody>
      </p:sp>
      <p:sp>
        <p:nvSpPr>
          <p:cNvPr id="22" name="TextBox 21">
            <a:extLst>
              <a:ext uri="{FF2B5EF4-FFF2-40B4-BE49-F238E27FC236}">
                <a16:creationId xmlns:a16="http://schemas.microsoft.com/office/drawing/2014/main" id="{D4B49A7A-3594-3A7D-983D-DA9940092ED2}"/>
              </a:ext>
            </a:extLst>
          </p:cNvPr>
          <p:cNvSpPr txBox="1"/>
          <p:nvPr/>
        </p:nvSpPr>
        <p:spPr>
          <a:xfrm>
            <a:off x="363766" y="3662240"/>
            <a:ext cx="4572000" cy="954107"/>
          </a:xfrm>
          <a:prstGeom prst="rect">
            <a:avLst/>
          </a:prstGeom>
          <a:noFill/>
        </p:spPr>
        <p:txBody>
          <a:bodyPr wrap="square">
            <a:spAutoFit/>
          </a:bodyPr>
          <a:lstStyle/>
          <a:p>
            <a:pPr fontAlgn="auto">
              <a:spcBef>
                <a:spcPts val="0"/>
              </a:spcBef>
              <a:spcAft>
                <a:spcPts val="0"/>
              </a:spcAft>
            </a:pPr>
            <a:r>
              <a:rPr lang="en-US" dirty="0">
                <a:solidFill>
                  <a:srgbClr val="000000"/>
                </a:solidFill>
              </a:rPr>
              <a:t>Beamline Optics Design and Simulation Workshop</a:t>
            </a:r>
          </a:p>
          <a:p>
            <a:pPr fontAlgn="auto">
              <a:spcBef>
                <a:spcPts val="0"/>
              </a:spcBef>
              <a:spcAft>
                <a:spcPts val="0"/>
              </a:spcAft>
            </a:pPr>
            <a:r>
              <a:rPr lang="en-US" dirty="0">
                <a:solidFill>
                  <a:srgbClr val="000000"/>
                </a:solidFill>
                <a:latin typeface="Arial"/>
                <a:cs typeface="Arial"/>
              </a:rPr>
              <a:t>Hamburg, Germany</a:t>
            </a:r>
          </a:p>
          <a:p>
            <a:pPr fontAlgn="auto">
              <a:spcBef>
                <a:spcPts val="0"/>
              </a:spcBef>
              <a:spcAft>
                <a:spcPts val="0"/>
              </a:spcAft>
            </a:pPr>
            <a:endParaRPr lang="en-US" dirty="0">
              <a:solidFill>
                <a:srgbClr val="000000"/>
              </a:solidFill>
              <a:latin typeface="Arial"/>
              <a:cs typeface="Arial"/>
            </a:endParaRPr>
          </a:p>
          <a:p>
            <a:pPr fontAlgn="auto">
              <a:spcBef>
                <a:spcPts val="0"/>
              </a:spcBef>
              <a:spcAft>
                <a:spcPts val="0"/>
              </a:spcAft>
            </a:pPr>
            <a:r>
              <a:rPr lang="en-US" dirty="0">
                <a:solidFill>
                  <a:srgbClr val="000000"/>
                </a:solidFill>
                <a:latin typeface="Arial"/>
                <a:cs typeface="Arial"/>
              </a:rPr>
              <a:t>May 19-22, 2025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189900" y="18533"/>
            <a:ext cx="8954100" cy="517034"/>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Shadow and Shadow(Oui/4)</a:t>
            </a:r>
            <a:endParaRPr sz="2400" dirty="0"/>
          </a:p>
        </p:txBody>
      </p:sp>
      <p:grpSp>
        <p:nvGrpSpPr>
          <p:cNvPr id="10" name="Group 9">
            <a:extLst>
              <a:ext uri="{FF2B5EF4-FFF2-40B4-BE49-F238E27FC236}">
                <a16:creationId xmlns:a16="http://schemas.microsoft.com/office/drawing/2014/main" id="{BBCDC37A-94AD-DD67-9DD9-089823A348BD}"/>
              </a:ext>
            </a:extLst>
          </p:cNvPr>
          <p:cNvGrpSpPr/>
          <p:nvPr/>
        </p:nvGrpSpPr>
        <p:grpSpPr>
          <a:xfrm>
            <a:off x="276195" y="1111967"/>
            <a:ext cx="4140684" cy="3174282"/>
            <a:chOff x="860049" y="658988"/>
            <a:chExt cx="5901470" cy="4038145"/>
          </a:xfrm>
        </p:grpSpPr>
        <p:pic>
          <p:nvPicPr>
            <p:cNvPr id="3" name="Picture 2">
              <a:extLst>
                <a:ext uri="{FF2B5EF4-FFF2-40B4-BE49-F238E27FC236}">
                  <a16:creationId xmlns:a16="http://schemas.microsoft.com/office/drawing/2014/main" id="{601D7AA7-7306-1A7E-B068-4C61AE2497DF}"/>
                </a:ext>
              </a:extLst>
            </p:cNvPr>
            <p:cNvPicPr>
              <a:picLocks noChangeAspect="1"/>
            </p:cNvPicPr>
            <p:nvPr/>
          </p:nvPicPr>
          <p:blipFill rotWithShape="1">
            <a:blip r:embed="rId3"/>
            <a:srcRect b="2433"/>
            <a:stretch/>
          </p:blipFill>
          <p:spPr>
            <a:xfrm>
              <a:off x="942976" y="861871"/>
              <a:ext cx="5818543" cy="3478491"/>
            </a:xfrm>
            <a:prstGeom prst="rect">
              <a:avLst/>
            </a:prstGeom>
          </p:spPr>
        </p:pic>
        <p:sp>
          <p:nvSpPr>
            <p:cNvPr id="4" name="TextBox 3">
              <a:extLst>
                <a:ext uri="{FF2B5EF4-FFF2-40B4-BE49-F238E27FC236}">
                  <a16:creationId xmlns:a16="http://schemas.microsoft.com/office/drawing/2014/main" id="{F3EA75F4-6169-307E-4616-24FF9A47961D}"/>
                </a:ext>
              </a:extLst>
            </p:cNvPr>
            <p:cNvSpPr txBox="1"/>
            <p:nvPr/>
          </p:nvSpPr>
          <p:spPr>
            <a:xfrm>
              <a:off x="860049" y="658988"/>
              <a:ext cx="1369286" cy="307778"/>
            </a:xfrm>
            <a:prstGeom prst="rect">
              <a:avLst/>
            </a:prstGeom>
            <a:noFill/>
          </p:spPr>
          <p:txBody>
            <a:bodyPr wrap="none" rtlCol="0">
              <a:spAutoFit/>
            </a:bodyPr>
            <a:lstStyle/>
            <a:p>
              <a:r>
                <a:rPr lang="en-US" b="1" dirty="0">
                  <a:solidFill>
                    <a:schemeClr val="accent1">
                      <a:lumMod val="50000"/>
                    </a:schemeClr>
                  </a:solidFill>
                </a:rPr>
                <a:t>Source Plane </a:t>
              </a:r>
            </a:p>
          </p:txBody>
        </p:sp>
        <p:sp>
          <p:nvSpPr>
            <p:cNvPr id="5" name="TextBox 4">
              <a:extLst>
                <a:ext uri="{FF2B5EF4-FFF2-40B4-BE49-F238E27FC236}">
                  <a16:creationId xmlns:a16="http://schemas.microsoft.com/office/drawing/2014/main" id="{ADFA3FDE-39A4-6449-732C-4DCC971BF9E9}"/>
                </a:ext>
              </a:extLst>
            </p:cNvPr>
            <p:cNvSpPr txBox="1"/>
            <p:nvPr/>
          </p:nvSpPr>
          <p:spPr>
            <a:xfrm>
              <a:off x="5047940" y="1416285"/>
              <a:ext cx="1279517" cy="307777"/>
            </a:xfrm>
            <a:prstGeom prst="rect">
              <a:avLst/>
            </a:prstGeom>
            <a:noFill/>
          </p:spPr>
          <p:txBody>
            <a:bodyPr wrap="none" rtlCol="0">
              <a:spAutoFit/>
            </a:bodyPr>
            <a:lstStyle/>
            <a:p>
              <a:r>
                <a:rPr lang="en-US" b="1" dirty="0">
                  <a:solidFill>
                    <a:schemeClr val="accent1">
                      <a:lumMod val="50000"/>
                    </a:schemeClr>
                  </a:solidFill>
                </a:rPr>
                <a:t>Image Plane </a:t>
              </a:r>
            </a:p>
          </p:txBody>
        </p:sp>
        <p:sp>
          <p:nvSpPr>
            <p:cNvPr id="6" name="TextBox 5">
              <a:extLst>
                <a:ext uri="{FF2B5EF4-FFF2-40B4-BE49-F238E27FC236}">
                  <a16:creationId xmlns:a16="http://schemas.microsoft.com/office/drawing/2014/main" id="{E5AEDFE8-1FF1-5F7C-753D-BBBC9AAAD2BB}"/>
                </a:ext>
              </a:extLst>
            </p:cNvPr>
            <p:cNvSpPr txBox="1"/>
            <p:nvPr/>
          </p:nvSpPr>
          <p:spPr>
            <a:xfrm>
              <a:off x="3277271" y="4389356"/>
              <a:ext cx="1636987" cy="307777"/>
            </a:xfrm>
            <a:prstGeom prst="rect">
              <a:avLst/>
            </a:prstGeom>
            <a:noFill/>
          </p:spPr>
          <p:txBody>
            <a:bodyPr wrap="none" rtlCol="0">
              <a:spAutoFit/>
            </a:bodyPr>
            <a:lstStyle/>
            <a:p>
              <a:r>
                <a:rPr lang="en-US" b="1" dirty="0">
                  <a:solidFill>
                    <a:schemeClr val="accent1">
                      <a:lumMod val="50000"/>
                    </a:schemeClr>
                  </a:solidFill>
                </a:rPr>
                <a:t>Optical Element </a:t>
              </a:r>
            </a:p>
          </p:txBody>
        </p:sp>
      </p:grpSp>
      <p:sp>
        <p:nvSpPr>
          <p:cNvPr id="8" name="TextBox 7">
            <a:extLst>
              <a:ext uri="{FF2B5EF4-FFF2-40B4-BE49-F238E27FC236}">
                <a16:creationId xmlns:a16="http://schemas.microsoft.com/office/drawing/2014/main" id="{632BFD0C-D1F4-D164-445B-6337355057AC}"/>
              </a:ext>
            </a:extLst>
          </p:cNvPr>
          <p:cNvSpPr txBox="1"/>
          <p:nvPr/>
        </p:nvSpPr>
        <p:spPr>
          <a:xfrm>
            <a:off x="4435266" y="540715"/>
            <a:ext cx="4708734" cy="4599639"/>
          </a:xfrm>
          <a:prstGeom prst="rect">
            <a:avLst/>
          </a:prstGeom>
          <a:solidFill>
            <a:schemeClr val="bg1"/>
          </a:solidFill>
        </p:spPr>
        <p:txBody>
          <a:bodyPr wrap="square" rtlCol="0">
            <a:spAutoFit/>
          </a:bodyPr>
          <a:lstStyle/>
          <a:p>
            <a:r>
              <a:rPr lang="en-US" dirty="0"/>
              <a:t>Basic Shadow :</a:t>
            </a:r>
          </a:p>
          <a:p>
            <a:endParaRPr lang="en-US" dirty="0"/>
          </a:p>
          <a:p>
            <a:pPr marL="285750" indent="-285750">
              <a:buFont typeface="Arial" panose="020B0604020202020204" pitchFamily="34" charset="0"/>
              <a:buChar char="•"/>
            </a:pPr>
            <a:r>
              <a:rPr lang="en-US" dirty="0"/>
              <a:t>Each optical element has an incident beam, that is located on a plane called </a:t>
            </a:r>
            <a:r>
              <a:rPr lang="en-US" b="1" dirty="0">
                <a:solidFill>
                  <a:srgbClr val="C00000"/>
                </a:solidFill>
              </a:rPr>
              <a:t>Source Plane</a:t>
            </a:r>
            <a:r>
              <a:rPr lang="en-US" dirty="0"/>
              <a:t>.</a:t>
            </a:r>
          </a:p>
          <a:p>
            <a:endParaRPr lang="en-US" dirty="0"/>
          </a:p>
          <a:p>
            <a:pPr marL="285750" indent="-285750">
              <a:buFont typeface="Arial" panose="020B0604020202020204" pitchFamily="34" charset="0"/>
              <a:buChar char="•"/>
            </a:pPr>
            <a:r>
              <a:rPr lang="en-US" dirty="0"/>
              <a:t>Each </a:t>
            </a:r>
            <a:r>
              <a:rPr lang="en-US" b="1" dirty="0">
                <a:solidFill>
                  <a:srgbClr val="C00000"/>
                </a:solidFill>
              </a:rPr>
              <a:t>Optical Element </a:t>
            </a:r>
            <a:r>
              <a:rPr lang="en-US" dirty="0"/>
              <a:t>has the </a:t>
            </a:r>
            <a:r>
              <a:rPr lang="en-US" b="1" dirty="0">
                <a:solidFill>
                  <a:srgbClr val="C00000"/>
                </a:solidFill>
              </a:rPr>
              <a:t>axis system </a:t>
            </a:r>
            <a:r>
              <a:rPr lang="en-US" dirty="0"/>
              <a:t>always oriented with </a:t>
            </a:r>
            <a:r>
              <a:rPr lang="en-US" dirty="0">
                <a:solidFill>
                  <a:schemeClr val="tx1"/>
                </a:solidFill>
              </a:rPr>
              <a:t>Z normal to the optical surface</a:t>
            </a:r>
            <a:r>
              <a:rPr lang="en-US" dirty="0"/>
              <a:t>, Y tangent to the surface along the direction of propagation of the beam and X tangent to the surface and normal to Z and Y. </a:t>
            </a:r>
          </a:p>
          <a:p>
            <a:endParaRPr lang="en-US" dirty="0"/>
          </a:p>
          <a:p>
            <a:pPr marL="285750" indent="-285750">
              <a:buFont typeface="Arial" panose="020B0604020202020204" pitchFamily="34" charset="0"/>
              <a:buChar char="•"/>
            </a:pPr>
            <a:r>
              <a:rPr lang="en-US" dirty="0"/>
              <a:t>The orientation of the optical surface is given by the </a:t>
            </a:r>
            <a:r>
              <a:rPr lang="en-US" b="1" dirty="0">
                <a:solidFill>
                  <a:srgbClr val="C00000"/>
                </a:solidFill>
              </a:rPr>
              <a:t>angle of rotation 𝜶 </a:t>
            </a:r>
            <a:r>
              <a:rPr lang="en-US" dirty="0"/>
              <a:t>along the Y axis and is relative to the axis system of the incident beam, as defined in the source plane.</a:t>
            </a:r>
          </a:p>
          <a:p>
            <a:endParaRPr lang="en-US" dirty="0"/>
          </a:p>
          <a:p>
            <a:pPr marL="285750" indent="-285750">
              <a:buFont typeface="Arial" panose="020B0604020202020204" pitchFamily="34" charset="0"/>
              <a:buChar char="•"/>
            </a:pPr>
            <a:r>
              <a:rPr lang="en-US" dirty="0"/>
              <a:t>The beam is traced up to </a:t>
            </a:r>
            <a:r>
              <a:rPr lang="en-US" b="1" dirty="0">
                <a:solidFill>
                  <a:srgbClr val="C00000"/>
                </a:solidFill>
              </a:rPr>
              <a:t>Image Plane</a:t>
            </a:r>
            <a:r>
              <a:rPr lang="en-US" dirty="0"/>
              <a:t>, which has the Y axis oriented as the direction of propagation of the beam (that will depend on the particular optics) and Z, X in the same plane of the same axis of the Optical Element.</a:t>
            </a:r>
          </a:p>
        </p:txBody>
      </p:sp>
    </p:spTree>
    <p:extLst>
      <p:ext uri="{BB962C8B-B14F-4D97-AF65-F5344CB8AC3E}">
        <p14:creationId xmlns:p14="http://schemas.microsoft.com/office/powerpoint/2010/main" val="3781864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BEF1F-50D2-4BB9-AA6A-C42DD308A8F1}"/>
              </a:ext>
            </a:extLst>
          </p:cNvPr>
          <p:cNvSpPr>
            <a:spLocks noGrp="1"/>
          </p:cNvSpPr>
          <p:nvPr>
            <p:ph type="title"/>
          </p:nvPr>
        </p:nvSpPr>
        <p:spPr>
          <a:xfrm>
            <a:off x="254954" y="55741"/>
            <a:ext cx="8954100" cy="553968"/>
          </a:xfrm>
        </p:spPr>
        <p:txBody>
          <a:bodyPr/>
          <a:lstStyle/>
          <a:p>
            <a:pPr>
              <a:buNone/>
            </a:pPr>
            <a:r>
              <a:rPr lang="en-US" sz="2400" dirty="0"/>
              <a:t>Beamline and Optical Elements for Synchrotron Radiation</a:t>
            </a:r>
          </a:p>
        </p:txBody>
      </p:sp>
      <p:grpSp>
        <p:nvGrpSpPr>
          <p:cNvPr id="4" name="Group 1051">
            <a:extLst>
              <a:ext uri="{FF2B5EF4-FFF2-40B4-BE49-F238E27FC236}">
                <a16:creationId xmlns:a16="http://schemas.microsoft.com/office/drawing/2014/main" id="{1B42807E-A144-F209-98A5-3D07B512B982}"/>
              </a:ext>
            </a:extLst>
          </p:cNvPr>
          <p:cNvGrpSpPr>
            <a:grpSpLocks/>
          </p:cNvGrpSpPr>
          <p:nvPr/>
        </p:nvGrpSpPr>
        <p:grpSpPr bwMode="auto">
          <a:xfrm>
            <a:off x="254954" y="942109"/>
            <a:ext cx="7771216" cy="3809307"/>
            <a:chOff x="78" y="2754"/>
            <a:chExt cx="3819" cy="1422"/>
          </a:xfrm>
        </p:grpSpPr>
        <p:pic>
          <p:nvPicPr>
            <p:cNvPr id="5" name="Picture 1028">
              <a:extLst>
                <a:ext uri="{FF2B5EF4-FFF2-40B4-BE49-F238E27FC236}">
                  <a16:creationId xmlns:a16="http://schemas.microsoft.com/office/drawing/2014/main" id="{68331F36-5582-B106-E937-37EE0DE00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 y="2754"/>
              <a:ext cx="3696"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 name="Text Box 1029">
              <a:extLst>
                <a:ext uri="{FF2B5EF4-FFF2-40B4-BE49-F238E27FC236}">
                  <a16:creationId xmlns:a16="http://schemas.microsoft.com/office/drawing/2014/main" id="{5789B55D-20FA-53F8-B16B-9555E41FE1F7}"/>
                </a:ext>
              </a:extLst>
            </p:cNvPr>
            <p:cNvSpPr txBox="1">
              <a:spLocks noChangeArrowheads="1"/>
            </p:cNvSpPr>
            <p:nvPr/>
          </p:nvSpPr>
          <p:spPr bwMode="auto">
            <a:xfrm>
              <a:off x="812" y="3618"/>
              <a:ext cx="368"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r"/>
              <a:r>
                <a:rPr lang="en-GB" sz="2000" b="1" baseline="0" dirty="0">
                  <a:solidFill>
                    <a:srgbClr val="CC0000"/>
                  </a:solidFill>
                  <a:latin typeface="Helvetica" charset="0"/>
                </a:rPr>
                <a:t>mirrors</a:t>
              </a:r>
              <a:endParaRPr lang="en-GB" sz="2000" baseline="0" dirty="0">
                <a:latin typeface="Helvetica" charset="0"/>
              </a:endParaRPr>
            </a:p>
          </p:txBody>
        </p:sp>
        <p:sp>
          <p:nvSpPr>
            <p:cNvPr id="7" name="Line 1030">
              <a:extLst>
                <a:ext uri="{FF2B5EF4-FFF2-40B4-BE49-F238E27FC236}">
                  <a16:creationId xmlns:a16="http://schemas.microsoft.com/office/drawing/2014/main" id="{D8681917-6325-4E53-C214-E58F10C3AD36}"/>
                </a:ext>
              </a:extLst>
            </p:cNvPr>
            <p:cNvSpPr>
              <a:spLocks noChangeShapeType="1"/>
            </p:cNvSpPr>
            <p:nvPr/>
          </p:nvSpPr>
          <p:spPr bwMode="auto">
            <a:xfrm>
              <a:off x="1161" y="3618"/>
              <a:ext cx="0"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 name="Line 1031">
              <a:extLst>
                <a:ext uri="{FF2B5EF4-FFF2-40B4-BE49-F238E27FC236}">
                  <a16:creationId xmlns:a16="http://schemas.microsoft.com/office/drawing/2014/main" id="{2D8A9A4E-4CE4-3255-7A27-DD0A7E7C7E79}"/>
                </a:ext>
              </a:extLst>
            </p:cNvPr>
            <p:cNvSpPr>
              <a:spLocks noChangeShapeType="1"/>
            </p:cNvSpPr>
            <p:nvPr/>
          </p:nvSpPr>
          <p:spPr bwMode="auto">
            <a:xfrm flipV="1">
              <a:off x="1161" y="3522"/>
              <a:ext cx="384"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 name="Text Box 1032">
              <a:extLst>
                <a:ext uri="{FF2B5EF4-FFF2-40B4-BE49-F238E27FC236}">
                  <a16:creationId xmlns:a16="http://schemas.microsoft.com/office/drawing/2014/main" id="{257B9A05-AA47-ACEF-F36F-7A75A6A3BCE6}"/>
                </a:ext>
              </a:extLst>
            </p:cNvPr>
            <p:cNvSpPr txBox="1">
              <a:spLocks noChangeArrowheads="1"/>
            </p:cNvSpPr>
            <p:nvPr/>
          </p:nvSpPr>
          <p:spPr bwMode="auto">
            <a:xfrm>
              <a:off x="2574" y="3235"/>
              <a:ext cx="781"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monochromators</a:t>
              </a:r>
              <a:endParaRPr lang="en-GB" sz="2000" baseline="0" dirty="0">
                <a:latin typeface="Helvetica" charset="0"/>
              </a:endParaRPr>
            </a:p>
          </p:txBody>
        </p:sp>
        <p:sp>
          <p:nvSpPr>
            <p:cNvPr id="10" name="Line 1033">
              <a:extLst>
                <a:ext uri="{FF2B5EF4-FFF2-40B4-BE49-F238E27FC236}">
                  <a16:creationId xmlns:a16="http://schemas.microsoft.com/office/drawing/2014/main" id="{17EC6068-DD3B-E6A9-4F73-4A2C5AA0F80D}"/>
                </a:ext>
              </a:extLst>
            </p:cNvPr>
            <p:cNvSpPr>
              <a:spLocks noChangeShapeType="1"/>
            </p:cNvSpPr>
            <p:nvPr/>
          </p:nvSpPr>
          <p:spPr bwMode="auto">
            <a:xfrm>
              <a:off x="2505" y="3234"/>
              <a:ext cx="0" cy="19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Line 1034">
              <a:extLst>
                <a:ext uri="{FF2B5EF4-FFF2-40B4-BE49-F238E27FC236}">
                  <a16:creationId xmlns:a16="http://schemas.microsoft.com/office/drawing/2014/main" id="{0731C1B6-1DB1-D97F-7534-23515DE39645}"/>
                </a:ext>
              </a:extLst>
            </p:cNvPr>
            <p:cNvSpPr>
              <a:spLocks noChangeShapeType="1"/>
            </p:cNvSpPr>
            <p:nvPr/>
          </p:nvSpPr>
          <p:spPr bwMode="auto">
            <a:xfrm flipH="1">
              <a:off x="2313" y="3330"/>
              <a:ext cx="192"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Text Box 1035">
              <a:extLst>
                <a:ext uri="{FF2B5EF4-FFF2-40B4-BE49-F238E27FC236}">
                  <a16:creationId xmlns:a16="http://schemas.microsoft.com/office/drawing/2014/main" id="{B0C1C16B-4891-FAA7-5B34-14B5177DF69B}"/>
                </a:ext>
              </a:extLst>
            </p:cNvPr>
            <p:cNvSpPr txBox="1">
              <a:spLocks noChangeArrowheads="1"/>
            </p:cNvSpPr>
            <p:nvPr/>
          </p:nvSpPr>
          <p:spPr bwMode="auto">
            <a:xfrm>
              <a:off x="1475" y="3932"/>
              <a:ext cx="237"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slits</a:t>
              </a:r>
              <a:endParaRPr lang="en-GB" sz="2000" baseline="0" dirty="0">
                <a:latin typeface="Helvetica" charset="0"/>
              </a:endParaRPr>
            </a:p>
          </p:txBody>
        </p:sp>
        <p:sp>
          <p:nvSpPr>
            <p:cNvPr id="13" name="Line 1036">
              <a:extLst>
                <a:ext uri="{FF2B5EF4-FFF2-40B4-BE49-F238E27FC236}">
                  <a16:creationId xmlns:a16="http://schemas.microsoft.com/office/drawing/2014/main" id="{23494045-8C7D-B8AE-3620-C856A1C0B42A}"/>
                </a:ext>
              </a:extLst>
            </p:cNvPr>
            <p:cNvSpPr>
              <a:spLocks noChangeShapeType="1"/>
            </p:cNvSpPr>
            <p:nvPr/>
          </p:nvSpPr>
          <p:spPr bwMode="auto">
            <a:xfrm>
              <a:off x="1833" y="3954"/>
              <a:ext cx="0"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 name="Line 1037">
              <a:extLst>
                <a:ext uri="{FF2B5EF4-FFF2-40B4-BE49-F238E27FC236}">
                  <a16:creationId xmlns:a16="http://schemas.microsoft.com/office/drawing/2014/main" id="{69ED7239-A52D-4EA2-BA52-C93796DD6A2C}"/>
                </a:ext>
              </a:extLst>
            </p:cNvPr>
            <p:cNvSpPr>
              <a:spLocks noChangeShapeType="1"/>
            </p:cNvSpPr>
            <p:nvPr/>
          </p:nvSpPr>
          <p:spPr bwMode="auto">
            <a:xfrm flipV="1">
              <a:off x="1833" y="3618"/>
              <a:ext cx="144" cy="38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 name="Line 1038">
              <a:extLst>
                <a:ext uri="{FF2B5EF4-FFF2-40B4-BE49-F238E27FC236}">
                  <a16:creationId xmlns:a16="http://schemas.microsoft.com/office/drawing/2014/main" id="{21454C11-1D00-3A8E-D415-EA715622817D}"/>
                </a:ext>
              </a:extLst>
            </p:cNvPr>
            <p:cNvSpPr>
              <a:spLocks noChangeShapeType="1"/>
            </p:cNvSpPr>
            <p:nvPr/>
          </p:nvSpPr>
          <p:spPr bwMode="auto">
            <a:xfrm flipV="1">
              <a:off x="1833" y="3762"/>
              <a:ext cx="384"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Line 1039">
              <a:extLst>
                <a:ext uri="{FF2B5EF4-FFF2-40B4-BE49-F238E27FC236}">
                  <a16:creationId xmlns:a16="http://schemas.microsoft.com/office/drawing/2014/main" id="{CDD294A8-A804-D8E4-9F20-EB947AB58006}"/>
                </a:ext>
              </a:extLst>
            </p:cNvPr>
            <p:cNvSpPr>
              <a:spLocks noChangeShapeType="1"/>
            </p:cNvSpPr>
            <p:nvPr/>
          </p:nvSpPr>
          <p:spPr bwMode="auto">
            <a:xfrm flipV="1">
              <a:off x="1833" y="3810"/>
              <a:ext cx="768" cy="19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7" name="Text Box 1040">
              <a:extLst>
                <a:ext uri="{FF2B5EF4-FFF2-40B4-BE49-F238E27FC236}">
                  <a16:creationId xmlns:a16="http://schemas.microsoft.com/office/drawing/2014/main" id="{3666300A-A3F3-5A8E-D504-3A02F388D3B8}"/>
                </a:ext>
              </a:extLst>
            </p:cNvPr>
            <p:cNvSpPr txBox="1">
              <a:spLocks noChangeArrowheads="1"/>
            </p:cNvSpPr>
            <p:nvPr/>
          </p:nvSpPr>
          <p:spPr bwMode="auto">
            <a:xfrm>
              <a:off x="2337" y="3966"/>
              <a:ext cx="300"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filters</a:t>
              </a:r>
              <a:endParaRPr lang="en-GB" sz="2000" baseline="0" dirty="0">
                <a:latin typeface="Helvetica" charset="0"/>
              </a:endParaRPr>
            </a:p>
          </p:txBody>
        </p:sp>
        <p:sp>
          <p:nvSpPr>
            <p:cNvPr id="18" name="Line 1041">
              <a:extLst>
                <a:ext uri="{FF2B5EF4-FFF2-40B4-BE49-F238E27FC236}">
                  <a16:creationId xmlns:a16="http://schemas.microsoft.com/office/drawing/2014/main" id="{7F37806D-E000-F7F1-1EC9-A7B174E8A2B1}"/>
                </a:ext>
              </a:extLst>
            </p:cNvPr>
            <p:cNvSpPr>
              <a:spLocks noChangeShapeType="1"/>
            </p:cNvSpPr>
            <p:nvPr/>
          </p:nvSpPr>
          <p:spPr bwMode="auto">
            <a:xfrm>
              <a:off x="2629" y="4002"/>
              <a:ext cx="0" cy="9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Line 1042">
              <a:extLst>
                <a:ext uri="{FF2B5EF4-FFF2-40B4-BE49-F238E27FC236}">
                  <a16:creationId xmlns:a16="http://schemas.microsoft.com/office/drawing/2014/main" id="{41846FE8-4980-A4E7-3DB5-F2ED60DD163A}"/>
                </a:ext>
              </a:extLst>
            </p:cNvPr>
            <p:cNvSpPr>
              <a:spLocks noChangeShapeType="1"/>
            </p:cNvSpPr>
            <p:nvPr/>
          </p:nvSpPr>
          <p:spPr bwMode="auto">
            <a:xfrm flipV="1">
              <a:off x="2629" y="3906"/>
              <a:ext cx="144"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 name="Text Box 1043">
              <a:extLst>
                <a:ext uri="{FF2B5EF4-FFF2-40B4-BE49-F238E27FC236}">
                  <a16:creationId xmlns:a16="http://schemas.microsoft.com/office/drawing/2014/main" id="{5B8F296E-057F-F395-E897-CFF8C4D457E0}"/>
                </a:ext>
              </a:extLst>
            </p:cNvPr>
            <p:cNvSpPr txBox="1">
              <a:spLocks noChangeArrowheads="1"/>
            </p:cNvSpPr>
            <p:nvPr/>
          </p:nvSpPr>
          <p:spPr bwMode="auto">
            <a:xfrm>
              <a:off x="3325" y="3540"/>
              <a:ext cx="398"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sources</a:t>
              </a:r>
              <a:endParaRPr lang="en-GB" sz="2000" baseline="0" dirty="0">
                <a:latin typeface="Helvetica" charset="0"/>
              </a:endParaRPr>
            </a:p>
          </p:txBody>
        </p:sp>
        <p:sp>
          <p:nvSpPr>
            <p:cNvPr id="21" name="Line 1044">
              <a:extLst>
                <a:ext uri="{FF2B5EF4-FFF2-40B4-BE49-F238E27FC236}">
                  <a16:creationId xmlns:a16="http://schemas.microsoft.com/office/drawing/2014/main" id="{CF2AD6CC-42BA-1199-76F5-514F5D1FFC82}"/>
                </a:ext>
              </a:extLst>
            </p:cNvPr>
            <p:cNvSpPr>
              <a:spLocks noChangeShapeType="1"/>
            </p:cNvSpPr>
            <p:nvPr/>
          </p:nvSpPr>
          <p:spPr bwMode="auto">
            <a:xfrm>
              <a:off x="3171" y="3756"/>
              <a:ext cx="72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Line 1045">
              <a:extLst>
                <a:ext uri="{FF2B5EF4-FFF2-40B4-BE49-F238E27FC236}">
                  <a16:creationId xmlns:a16="http://schemas.microsoft.com/office/drawing/2014/main" id="{01BA962F-EA35-FB28-9DC6-9F044478BE16}"/>
                </a:ext>
              </a:extLst>
            </p:cNvPr>
            <p:cNvSpPr>
              <a:spLocks noChangeShapeType="1"/>
            </p:cNvSpPr>
            <p:nvPr/>
          </p:nvSpPr>
          <p:spPr bwMode="auto">
            <a:xfrm>
              <a:off x="3657" y="3756"/>
              <a:ext cx="48"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Text Box 1046">
              <a:extLst>
                <a:ext uri="{FF2B5EF4-FFF2-40B4-BE49-F238E27FC236}">
                  <a16:creationId xmlns:a16="http://schemas.microsoft.com/office/drawing/2014/main" id="{BD3527F3-38F3-6B46-57CC-7EF835590E80}"/>
                </a:ext>
              </a:extLst>
            </p:cNvPr>
            <p:cNvSpPr txBox="1">
              <a:spLocks noChangeArrowheads="1"/>
            </p:cNvSpPr>
            <p:nvPr/>
          </p:nvSpPr>
          <p:spPr bwMode="auto">
            <a:xfrm>
              <a:off x="78" y="2912"/>
              <a:ext cx="456"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detectors</a:t>
              </a:r>
              <a:endParaRPr lang="en-GB" sz="2000" b="1" baseline="0" dirty="0">
                <a:latin typeface="Helvetica" charset="0"/>
              </a:endParaRPr>
            </a:p>
          </p:txBody>
        </p:sp>
      </p:grpSp>
      <p:sp>
        <p:nvSpPr>
          <p:cNvPr id="24" name="TextBox 23">
            <a:extLst>
              <a:ext uri="{FF2B5EF4-FFF2-40B4-BE49-F238E27FC236}">
                <a16:creationId xmlns:a16="http://schemas.microsoft.com/office/drawing/2014/main" id="{90372247-E1FA-BD6E-8F03-45DAB67F5976}"/>
              </a:ext>
            </a:extLst>
          </p:cNvPr>
          <p:cNvSpPr txBox="1"/>
          <p:nvPr/>
        </p:nvSpPr>
        <p:spPr>
          <a:xfrm>
            <a:off x="2947103" y="736026"/>
            <a:ext cx="6185911" cy="1194574"/>
          </a:xfrm>
          <a:prstGeom prst="rect">
            <a:avLst/>
          </a:prstGeom>
          <a:noFill/>
        </p:spPr>
        <p:txBody>
          <a:bodyPr wrap="square" rtlCol="0">
            <a:spAutoFit/>
          </a:bodyPr>
          <a:lstStyle/>
          <a:p>
            <a:r>
              <a:rPr lang="en-US" dirty="0"/>
              <a:t>The radiation produced by the source must be collected and transported to the experimental station to perform the experiments. Typically, the radiation is focused to maximize the flux at the sample and minimize the spatial resolution. Moreover, the radiation is monochromatized to select one specific energy.</a:t>
            </a:r>
          </a:p>
        </p:txBody>
      </p:sp>
    </p:spTree>
    <p:extLst>
      <p:ext uri="{BB962C8B-B14F-4D97-AF65-F5344CB8AC3E}">
        <p14:creationId xmlns:p14="http://schemas.microsoft.com/office/powerpoint/2010/main" val="662035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13" name="Picture 12" descr="A diagram of grid and grid source&#10;&#10;AI-generated content may be incorrect.">
            <a:extLst>
              <a:ext uri="{FF2B5EF4-FFF2-40B4-BE49-F238E27FC236}">
                <a16:creationId xmlns:a16="http://schemas.microsoft.com/office/drawing/2014/main" id="{6C0CCA9A-0990-43CC-879E-BD694FB12EBD}"/>
              </a:ext>
            </a:extLst>
          </p:cNvPr>
          <p:cNvPicPr>
            <a:picLocks noChangeAspect="1"/>
          </p:cNvPicPr>
          <p:nvPr/>
        </p:nvPicPr>
        <p:blipFill>
          <a:blip r:embed="rId3"/>
          <a:stretch>
            <a:fillRect/>
          </a:stretch>
        </p:blipFill>
        <p:spPr>
          <a:xfrm>
            <a:off x="399129" y="815633"/>
            <a:ext cx="1690063" cy="1360466"/>
          </a:xfrm>
          <a:prstGeom prst="rect">
            <a:avLst/>
          </a:prstGeom>
        </p:spPr>
      </p:pic>
      <p:sp>
        <p:nvSpPr>
          <p:cNvPr id="41" name="Google Shape;41;p8"/>
          <p:cNvSpPr txBox="1">
            <a:spLocks noGrp="1"/>
          </p:cNvSpPr>
          <p:nvPr>
            <p:ph type="title"/>
          </p:nvPr>
        </p:nvSpPr>
        <p:spPr>
          <a:xfrm>
            <a:off x="254954"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Sources</a:t>
            </a:r>
            <a:endParaRPr sz="2400" dirty="0"/>
          </a:p>
        </p:txBody>
      </p:sp>
      <p:pic>
        <p:nvPicPr>
          <p:cNvPr id="2" name="Picture 1">
            <a:extLst>
              <a:ext uri="{FF2B5EF4-FFF2-40B4-BE49-F238E27FC236}">
                <a16:creationId xmlns:a16="http://schemas.microsoft.com/office/drawing/2014/main" id="{B36F85F1-5913-6AAA-500D-A1BC686EAC8F}"/>
              </a:ext>
            </a:extLst>
          </p:cNvPr>
          <p:cNvPicPr>
            <a:picLocks noChangeAspect="1"/>
          </p:cNvPicPr>
          <p:nvPr/>
        </p:nvPicPr>
        <p:blipFill>
          <a:blip r:embed="rId4"/>
          <a:stretch>
            <a:fillRect/>
          </a:stretch>
        </p:blipFill>
        <p:spPr>
          <a:xfrm>
            <a:off x="254954" y="476029"/>
            <a:ext cx="1010511" cy="894804"/>
          </a:xfrm>
          <a:prstGeom prst="rect">
            <a:avLst/>
          </a:prstGeom>
        </p:spPr>
      </p:pic>
      <p:pic>
        <p:nvPicPr>
          <p:cNvPr id="3" name="Picture 2">
            <a:extLst>
              <a:ext uri="{FF2B5EF4-FFF2-40B4-BE49-F238E27FC236}">
                <a16:creationId xmlns:a16="http://schemas.microsoft.com/office/drawing/2014/main" id="{81C1D690-C01E-68B1-F647-1390B0274358}"/>
              </a:ext>
            </a:extLst>
          </p:cNvPr>
          <p:cNvPicPr>
            <a:picLocks noChangeAspect="1"/>
          </p:cNvPicPr>
          <p:nvPr/>
        </p:nvPicPr>
        <p:blipFill>
          <a:blip r:embed="rId5"/>
          <a:stretch>
            <a:fillRect/>
          </a:stretch>
        </p:blipFill>
        <p:spPr>
          <a:xfrm>
            <a:off x="275370" y="2092723"/>
            <a:ext cx="1124327" cy="958053"/>
          </a:xfrm>
          <a:prstGeom prst="rect">
            <a:avLst/>
          </a:prstGeom>
        </p:spPr>
      </p:pic>
      <p:pic>
        <p:nvPicPr>
          <p:cNvPr id="4" name="Picture 3">
            <a:extLst>
              <a:ext uri="{FF2B5EF4-FFF2-40B4-BE49-F238E27FC236}">
                <a16:creationId xmlns:a16="http://schemas.microsoft.com/office/drawing/2014/main" id="{0304BAD7-272C-7E17-E959-2E1BF8C75221}"/>
              </a:ext>
            </a:extLst>
          </p:cNvPr>
          <p:cNvPicPr>
            <a:picLocks noChangeAspect="1"/>
          </p:cNvPicPr>
          <p:nvPr/>
        </p:nvPicPr>
        <p:blipFill>
          <a:blip r:embed="rId6"/>
          <a:stretch>
            <a:fillRect/>
          </a:stretch>
        </p:blipFill>
        <p:spPr>
          <a:xfrm>
            <a:off x="3569105" y="3784920"/>
            <a:ext cx="778740" cy="877107"/>
          </a:xfrm>
          <a:prstGeom prst="rect">
            <a:avLst/>
          </a:prstGeom>
        </p:spPr>
      </p:pic>
      <p:sp>
        <p:nvSpPr>
          <p:cNvPr id="5" name="TextBox 4">
            <a:extLst>
              <a:ext uri="{FF2B5EF4-FFF2-40B4-BE49-F238E27FC236}">
                <a16:creationId xmlns:a16="http://schemas.microsoft.com/office/drawing/2014/main" id="{2A74D264-4F4E-29C6-A79E-876C03E1ECBA}"/>
              </a:ext>
            </a:extLst>
          </p:cNvPr>
          <p:cNvSpPr txBox="1"/>
          <p:nvPr/>
        </p:nvSpPr>
        <p:spPr>
          <a:xfrm>
            <a:off x="1523456" y="697873"/>
            <a:ext cx="2364750" cy="307777"/>
          </a:xfrm>
          <a:prstGeom prst="rect">
            <a:avLst/>
          </a:prstGeom>
          <a:noFill/>
        </p:spPr>
        <p:txBody>
          <a:bodyPr wrap="none" rtlCol="0">
            <a:spAutoFit/>
          </a:bodyPr>
          <a:lstStyle/>
          <a:p>
            <a:r>
              <a:rPr lang="en-US" dirty="0"/>
              <a:t>Fully customizable Sources</a:t>
            </a:r>
          </a:p>
        </p:txBody>
      </p:sp>
      <p:pic>
        <p:nvPicPr>
          <p:cNvPr id="6" name="Picture 5">
            <a:extLst>
              <a:ext uri="{FF2B5EF4-FFF2-40B4-BE49-F238E27FC236}">
                <a16:creationId xmlns:a16="http://schemas.microsoft.com/office/drawing/2014/main" id="{EACA8E60-F3E0-E869-B31E-BF0FB753AABF}"/>
              </a:ext>
            </a:extLst>
          </p:cNvPr>
          <p:cNvPicPr>
            <a:picLocks noChangeAspect="1"/>
          </p:cNvPicPr>
          <p:nvPr/>
        </p:nvPicPr>
        <p:blipFill rotWithShape="1">
          <a:blip r:embed="rId7"/>
          <a:srcRect l="51079"/>
          <a:stretch/>
        </p:blipFill>
        <p:spPr>
          <a:xfrm>
            <a:off x="1568140" y="1714314"/>
            <a:ext cx="2845019" cy="1984300"/>
          </a:xfrm>
          <a:prstGeom prst="rect">
            <a:avLst/>
          </a:prstGeom>
        </p:spPr>
      </p:pic>
      <p:pic>
        <p:nvPicPr>
          <p:cNvPr id="7" name="Picture 6">
            <a:extLst>
              <a:ext uri="{FF2B5EF4-FFF2-40B4-BE49-F238E27FC236}">
                <a16:creationId xmlns:a16="http://schemas.microsoft.com/office/drawing/2014/main" id="{72C4DE7A-E412-0FD0-DB10-5CFA2C089CAB}"/>
              </a:ext>
            </a:extLst>
          </p:cNvPr>
          <p:cNvPicPr>
            <a:picLocks noChangeAspect="1"/>
          </p:cNvPicPr>
          <p:nvPr/>
        </p:nvPicPr>
        <p:blipFill>
          <a:blip r:embed="rId8"/>
          <a:stretch>
            <a:fillRect/>
          </a:stretch>
        </p:blipFill>
        <p:spPr>
          <a:xfrm>
            <a:off x="4606202" y="2849759"/>
            <a:ext cx="2845019" cy="1991513"/>
          </a:xfrm>
          <a:prstGeom prst="rect">
            <a:avLst/>
          </a:prstGeom>
        </p:spPr>
      </p:pic>
      <p:grpSp>
        <p:nvGrpSpPr>
          <p:cNvPr id="11" name="Group 10">
            <a:extLst>
              <a:ext uri="{FF2B5EF4-FFF2-40B4-BE49-F238E27FC236}">
                <a16:creationId xmlns:a16="http://schemas.microsoft.com/office/drawing/2014/main" id="{36DDF5F2-B502-CB3E-EA9E-86AD5B987AB8}"/>
              </a:ext>
            </a:extLst>
          </p:cNvPr>
          <p:cNvGrpSpPr/>
          <p:nvPr/>
        </p:nvGrpSpPr>
        <p:grpSpPr>
          <a:xfrm>
            <a:off x="4413159" y="815633"/>
            <a:ext cx="4730841" cy="1756117"/>
            <a:chOff x="4225380" y="815633"/>
            <a:chExt cx="4926405" cy="1830838"/>
          </a:xfrm>
        </p:grpSpPr>
        <p:pic>
          <p:nvPicPr>
            <p:cNvPr id="9" name="Picture 8">
              <a:extLst>
                <a:ext uri="{FF2B5EF4-FFF2-40B4-BE49-F238E27FC236}">
                  <a16:creationId xmlns:a16="http://schemas.microsoft.com/office/drawing/2014/main" id="{191DB896-5363-927F-057D-EEEAF7732793}"/>
                </a:ext>
              </a:extLst>
            </p:cNvPr>
            <p:cNvPicPr>
              <a:picLocks noChangeAspect="1"/>
            </p:cNvPicPr>
            <p:nvPr/>
          </p:nvPicPr>
          <p:blipFill>
            <a:blip r:embed="rId9"/>
            <a:stretch>
              <a:fillRect/>
            </a:stretch>
          </p:blipFill>
          <p:spPr>
            <a:xfrm>
              <a:off x="4225380" y="815633"/>
              <a:ext cx="4926405" cy="1627551"/>
            </a:xfrm>
            <a:prstGeom prst="rect">
              <a:avLst/>
            </a:prstGeom>
          </p:spPr>
        </p:pic>
        <p:sp>
          <p:nvSpPr>
            <p:cNvPr id="10" name="Rectangle 9">
              <a:extLst>
                <a:ext uri="{FF2B5EF4-FFF2-40B4-BE49-F238E27FC236}">
                  <a16:creationId xmlns:a16="http://schemas.microsoft.com/office/drawing/2014/main" id="{7297B907-704F-2BB8-0FCA-71E9EFB9F442}"/>
                </a:ext>
              </a:extLst>
            </p:cNvPr>
            <p:cNvSpPr/>
            <p:nvPr/>
          </p:nvSpPr>
          <p:spPr>
            <a:xfrm>
              <a:off x="7813178" y="2410801"/>
              <a:ext cx="1338607" cy="235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9607A78C-91B5-6C40-4937-0F028315F8D6}"/>
              </a:ext>
            </a:extLst>
          </p:cNvPr>
          <p:cNvSpPr txBox="1"/>
          <p:nvPr/>
        </p:nvSpPr>
        <p:spPr>
          <a:xfrm>
            <a:off x="4572000" y="493831"/>
            <a:ext cx="4512774" cy="307777"/>
          </a:xfrm>
          <a:prstGeom prst="rect">
            <a:avLst/>
          </a:prstGeom>
          <a:noFill/>
          <a:ln>
            <a:solidFill>
              <a:schemeClr val="accent1"/>
            </a:solidFill>
          </a:ln>
        </p:spPr>
        <p:txBody>
          <a:bodyPr wrap="none" rtlCol="0">
            <a:spAutoFit/>
          </a:bodyPr>
          <a:lstStyle/>
          <a:p>
            <a:r>
              <a:rPr lang="en-US" dirty="0">
                <a:solidFill>
                  <a:srgbClr val="FF9300"/>
                </a:solidFill>
              </a:rPr>
              <a:t>Shadow initial beam is generated by a Source element</a:t>
            </a:r>
          </a:p>
        </p:txBody>
      </p:sp>
      <p:pic>
        <p:nvPicPr>
          <p:cNvPr id="15" name="Picture 14" descr="A logo for a company&#10;&#10;AI-generated content may be incorrect.">
            <a:extLst>
              <a:ext uri="{FF2B5EF4-FFF2-40B4-BE49-F238E27FC236}">
                <a16:creationId xmlns:a16="http://schemas.microsoft.com/office/drawing/2014/main" id="{E44414DE-79DF-93A2-B585-C4BE2E1B3691}"/>
              </a:ext>
            </a:extLst>
          </p:cNvPr>
          <p:cNvPicPr>
            <a:picLocks noChangeAspect="1"/>
          </p:cNvPicPr>
          <p:nvPr/>
        </p:nvPicPr>
        <p:blipFill>
          <a:blip r:embed="rId10"/>
          <a:srcRect l="10687" t="9655" r="14622" b="23987"/>
          <a:stretch/>
        </p:blipFill>
        <p:spPr>
          <a:xfrm>
            <a:off x="360589" y="3050776"/>
            <a:ext cx="904876" cy="782332"/>
          </a:xfrm>
          <a:prstGeom prst="rect">
            <a:avLst/>
          </a:prstGeom>
        </p:spPr>
      </p:pic>
      <p:pic>
        <p:nvPicPr>
          <p:cNvPr id="17" name="Picture 16" descr="A logo with a green circle with red and green squares&#10;&#10;AI-generated content may be incorrect.">
            <a:extLst>
              <a:ext uri="{FF2B5EF4-FFF2-40B4-BE49-F238E27FC236}">
                <a16:creationId xmlns:a16="http://schemas.microsoft.com/office/drawing/2014/main" id="{DABD76A4-7E75-0B64-69D4-0FAA2184C882}"/>
              </a:ext>
            </a:extLst>
          </p:cNvPr>
          <p:cNvPicPr>
            <a:picLocks noChangeAspect="1"/>
          </p:cNvPicPr>
          <p:nvPr/>
        </p:nvPicPr>
        <p:blipFill>
          <a:blip r:embed="rId11"/>
          <a:stretch>
            <a:fillRect/>
          </a:stretch>
        </p:blipFill>
        <p:spPr>
          <a:xfrm>
            <a:off x="2452072" y="3849653"/>
            <a:ext cx="989304" cy="747642"/>
          </a:xfrm>
          <a:prstGeom prst="rect">
            <a:avLst/>
          </a:prstGeom>
        </p:spPr>
      </p:pic>
    </p:spTree>
    <p:extLst>
      <p:ext uri="{BB962C8B-B14F-4D97-AF65-F5344CB8AC3E}">
        <p14:creationId xmlns:p14="http://schemas.microsoft.com/office/powerpoint/2010/main" val="35859335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189639" y="70868"/>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Sources</a:t>
            </a:r>
            <a:endParaRPr sz="2400" dirty="0"/>
          </a:p>
        </p:txBody>
      </p:sp>
      <p:pic>
        <p:nvPicPr>
          <p:cNvPr id="28" name="Picture 27">
            <a:extLst>
              <a:ext uri="{FF2B5EF4-FFF2-40B4-BE49-F238E27FC236}">
                <a16:creationId xmlns:a16="http://schemas.microsoft.com/office/drawing/2014/main" id="{96A221C3-C5B4-D131-BA25-457A76DF2177}"/>
              </a:ext>
            </a:extLst>
          </p:cNvPr>
          <p:cNvPicPr>
            <a:picLocks noChangeAspect="1"/>
          </p:cNvPicPr>
          <p:nvPr/>
        </p:nvPicPr>
        <p:blipFill>
          <a:blip r:embed="rId3"/>
          <a:stretch>
            <a:fillRect/>
          </a:stretch>
        </p:blipFill>
        <p:spPr>
          <a:xfrm>
            <a:off x="307280" y="1426280"/>
            <a:ext cx="921224" cy="816172"/>
          </a:xfrm>
          <a:prstGeom prst="rect">
            <a:avLst/>
          </a:prstGeom>
        </p:spPr>
      </p:pic>
      <p:sp>
        <p:nvSpPr>
          <p:cNvPr id="29" name="TextBox 28">
            <a:extLst>
              <a:ext uri="{FF2B5EF4-FFF2-40B4-BE49-F238E27FC236}">
                <a16:creationId xmlns:a16="http://schemas.microsoft.com/office/drawing/2014/main" id="{A6CEEA90-A9DB-2B21-A1B3-69AC2F956483}"/>
              </a:ext>
            </a:extLst>
          </p:cNvPr>
          <p:cNvSpPr txBox="1"/>
          <p:nvPr/>
        </p:nvSpPr>
        <p:spPr>
          <a:xfrm>
            <a:off x="1393130" y="1262316"/>
            <a:ext cx="5423408" cy="830997"/>
          </a:xfrm>
          <a:prstGeom prst="rect">
            <a:avLst/>
          </a:prstGeom>
          <a:solidFill>
            <a:schemeClr val="lt1"/>
          </a:solidFill>
        </p:spPr>
        <p:txBody>
          <a:bodyPr wrap="none" rtlCol="0">
            <a:spAutoFit/>
          </a:bodyPr>
          <a:lstStyle/>
          <a:p>
            <a:r>
              <a:rPr lang="en-US" sz="2400" dirty="0">
                <a:solidFill>
                  <a:schemeClr val="accent1"/>
                </a:solidFill>
                <a:latin typeface="Calibri"/>
                <a:cs typeface="Calibri"/>
              </a:rPr>
              <a:t>Fake Geometrical Source</a:t>
            </a:r>
          </a:p>
          <a:p>
            <a:r>
              <a:rPr lang="en-US" sz="2400" dirty="0">
                <a:solidFill>
                  <a:schemeClr val="accent1"/>
                </a:solidFill>
                <a:latin typeface="Calibri"/>
                <a:cs typeface="Calibri"/>
              </a:rPr>
              <a:t>(Gaussian spatial + Gaussian </a:t>
            </a:r>
            <a:r>
              <a:rPr lang="en-US" sz="2400" dirty="0" err="1">
                <a:solidFill>
                  <a:schemeClr val="accent1"/>
                </a:solidFill>
                <a:latin typeface="Calibri"/>
                <a:cs typeface="Calibri"/>
              </a:rPr>
              <a:t>divergency</a:t>
            </a:r>
            <a:r>
              <a:rPr lang="en-US" sz="2400" dirty="0">
                <a:solidFill>
                  <a:schemeClr val="accent1"/>
                </a:solidFill>
                <a:latin typeface="Calibri"/>
                <a:cs typeface="Calibri"/>
              </a:rPr>
              <a:t>)</a:t>
            </a:r>
          </a:p>
        </p:txBody>
      </p:sp>
      <p:pic>
        <p:nvPicPr>
          <p:cNvPr id="30" name="Picture 29">
            <a:extLst>
              <a:ext uri="{FF2B5EF4-FFF2-40B4-BE49-F238E27FC236}">
                <a16:creationId xmlns:a16="http://schemas.microsoft.com/office/drawing/2014/main" id="{2190D4F6-C0DB-D01B-70B6-9A279722C9F4}"/>
              </a:ext>
            </a:extLst>
          </p:cNvPr>
          <p:cNvPicPr>
            <a:picLocks noChangeAspect="1"/>
          </p:cNvPicPr>
          <p:nvPr/>
        </p:nvPicPr>
        <p:blipFill>
          <a:blip r:embed="rId4"/>
          <a:stretch>
            <a:fillRect/>
          </a:stretch>
        </p:blipFill>
        <p:spPr>
          <a:xfrm>
            <a:off x="6286976" y="2248536"/>
            <a:ext cx="2719441" cy="2000250"/>
          </a:xfrm>
          <a:prstGeom prst="rect">
            <a:avLst/>
          </a:prstGeom>
        </p:spPr>
      </p:pic>
      <p:graphicFrame>
        <p:nvGraphicFramePr>
          <p:cNvPr id="31" name="Object 9">
            <a:extLst>
              <a:ext uri="{FF2B5EF4-FFF2-40B4-BE49-F238E27FC236}">
                <a16:creationId xmlns:a16="http://schemas.microsoft.com/office/drawing/2014/main" id="{41A86E9A-7E13-BCC4-468B-FA88E4D69A8D}"/>
              </a:ext>
            </a:extLst>
          </p:cNvPr>
          <p:cNvGraphicFramePr>
            <a:graphicFrameLocks noChangeAspect="1"/>
          </p:cNvGraphicFramePr>
          <p:nvPr>
            <p:extLst>
              <p:ext uri="{D42A27DB-BD31-4B8C-83A1-F6EECF244321}">
                <p14:modId xmlns:p14="http://schemas.microsoft.com/office/powerpoint/2010/main" val="3119150720"/>
              </p:ext>
            </p:extLst>
          </p:nvPr>
        </p:nvGraphicFramePr>
        <p:xfrm>
          <a:off x="408847" y="3108268"/>
          <a:ext cx="1224717" cy="408239"/>
        </p:xfrm>
        <a:graphic>
          <a:graphicData uri="http://schemas.openxmlformats.org/presentationml/2006/ole">
            <mc:AlternateContent xmlns:mc="http://schemas.openxmlformats.org/markup-compatibility/2006">
              <mc:Choice xmlns:v="urn:schemas-microsoft-com:vml" Requires="v">
                <p:oleObj name="Equation" r:id="rId5" imgW="1333440" imgH="444240" progId="">
                  <p:embed/>
                </p:oleObj>
              </mc:Choice>
              <mc:Fallback>
                <p:oleObj name="Equation" r:id="rId5" imgW="1333440" imgH="444240" progId="">
                  <p:embed/>
                  <p:pic>
                    <p:nvPicPr>
                      <p:cNvPr id="2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847" y="3108268"/>
                        <a:ext cx="1224717" cy="4082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10">
            <a:extLst>
              <a:ext uri="{FF2B5EF4-FFF2-40B4-BE49-F238E27FC236}">
                <a16:creationId xmlns:a16="http://schemas.microsoft.com/office/drawing/2014/main" id="{060733F7-29FF-1B06-CB6C-FDFF69E61937}"/>
              </a:ext>
            </a:extLst>
          </p:cNvPr>
          <p:cNvGraphicFramePr>
            <a:graphicFrameLocks noChangeAspect="1"/>
          </p:cNvGraphicFramePr>
          <p:nvPr>
            <p:extLst>
              <p:ext uri="{D42A27DB-BD31-4B8C-83A1-F6EECF244321}">
                <p14:modId xmlns:p14="http://schemas.microsoft.com/office/powerpoint/2010/main" val="2046837478"/>
              </p:ext>
            </p:extLst>
          </p:nvPr>
        </p:nvGraphicFramePr>
        <p:xfrm>
          <a:off x="458464" y="3892640"/>
          <a:ext cx="1235994" cy="348759"/>
        </p:xfrm>
        <a:graphic>
          <a:graphicData uri="http://schemas.openxmlformats.org/presentationml/2006/ole">
            <mc:AlternateContent xmlns:mc="http://schemas.openxmlformats.org/markup-compatibility/2006">
              <mc:Choice xmlns:v="urn:schemas-microsoft-com:vml" Requires="v">
                <p:oleObj name="Equation" r:id="rId7" imgW="1574640" imgH="444240" progId="">
                  <p:embed/>
                </p:oleObj>
              </mc:Choice>
              <mc:Fallback>
                <p:oleObj name="Equation" r:id="rId7" imgW="1574640" imgH="444240" progId="">
                  <p:embed/>
                  <p:pic>
                    <p:nvPicPr>
                      <p:cNvPr id="2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464" y="3892640"/>
                        <a:ext cx="1235994" cy="348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3" name="Picture 32">
            <a:extLst>
              <a:ext uri="{FF2B5EF4-FFF2-40B4-BE49-F238E27FC236}">
                <a16:creationId xmlns:a16="http://schemas.microsoft.com/office/drawing/2014/main" id="{11E9171A-08CB-2D55-3FAB-D52242C24C4B}"/>
              </a:ext>
            </a:extLst>
          </p:cNvPr>
          <p:cNvPicPr>
            <a:picLocks noChangeAspect="1"/>
          </p:cNvPicPr>
          <p:nvPr/>
        </p:nvPicPr>
        <p:blipFill>
          <a:blip r:embed="rId9"/>
          <a:stretch>
            <a:fillRect/>
          </a:stretch>
        </p:blipFill>
        <p:spPr>
          <a:xfrm>
            <a:off x="1903818" y="2843435"/>
            <a:ext cx="1461854" cy="1301820"/>
          </a:xfrm>
          <a:prstGeom prst="rect">
            <a:avLst/>
          </a:prstGeom>
        </p:spPr>
      </p:pic>
      <p:pic>
        <p:nvPicPr>
          <p:cNvPr id="34" name="Picture 33">
            <a:extLst>
              <a:ext uri="{FF2B5EF4-FFF2-40B4-BE49-F238E27FC236}">
                <a16:creationId xmlns:a16="http://schemas.microsoft.com/office/drawing/2014/main" id="{1A37D057-05C1-1975-A3CD-D0C15048D2A4}"/>
              </a:ext>
            </a:extLst>
          </p:cNvPr>
          <p:cNvPicPr>
            <a:picLocks noChangeAspect="1"/>
          </p:cNvPicPr>
          <p:nvPr/>
        </p:nvPicPr>
        <p:blipFill>
          <a:blip r:embed="rId10"/>
          <a:stretch>
            <a:fillRect/>
          </a:stretch>
        </p:blipFill>
        <p:spPr>
          <a:xfrm>
            <a:off x="3570939" y="2347119"/>
            <a:ext cx="2510770" cy="1815416"/>
          </a:xfrm>
          <a:prstGeom prst="rect">
            <a:avLst/>
          </a:prstGeom>
        </p:spPr>
      </p:pic>
      <p:sp>
        <p:nvSpPr>
          <p:cNvPr id="35" name="TextBox 34">
            <a:extLst>
              <a:ext uri="{FF2B5EF4-FFF2-40B4-BE49-F238E27FC236}">
                <a16:creationId xmlns:a16="http://schemas.microsoft.com/office/drawing/2014/main" id="{1341FFCD-3E27-23AD-8566-6A3C4D134C54}"/>
              </a:ext>
            </a:extLst>
          </p:cNvPr>
          <p:cNvSpPr txBox="1"/>
          <p:nvPr/>
        </p:nvSpPr>
        <p:spPr>
          <a:xfrm>
            <a:off x="332379" y="2358165"/>
            <a:ext cx="1244251" cy="461665"/>
          </a:xfrm>
          <a:prstGeom prst="rect">
            <a:avLst/>
          </a:prstGeom>
          <a:noFill/>
        </p:spPr>
        <p:txBody>
          <a:bodyPr wrap="none" rtlCol="0">
            <a:spAutoFit/>
          </a:bodyPr>
          <a:lstStyle/>
          <a:p>
            <a:r>
              <a:rPr lang="en-US" sz="2400" dirty="0">
                <a:solidFill>
                  <a:schemeClr val="accent1">
                    <a:lumMod val="50000"/>
                  </a:schemeClr>
                </a:solidFill>
                <a:latin typeface="Calibri"/>
                <a:cs typeface="Calibri"/>
              </a:rPr>
              <a:t>Single e</a:t>
            </a:r>
            <a:r>
              <a:rPr lang="en-US" sz="2400" baseline="30000" dirty="0">
                <a:solidFill>
                  <a:schemeClr val="accent1">
                    <a:lumMod val="50000"/>
                  </a:schemeClr>
                </a:solidFill>
                <a:latin typeface="Calibri"/>
                <a:cs typeface="Calibri"/>
              </a:rPr>
              <a:t>-</a:t>
            </a:r>
          </a:p>
        </p:txBody>
      </p:sp>
      <p:sp>
        <p:nvSpPr>
          <p:cNvPr id="36" name="TextBox 35">
            <a:extLst>
              <a:ext uri="{FF2B5EF4-FFF2-40B4-BE49-F238E27FC236}">
                <a16:creationId xmlns:a16="http://schemas.microsoft.com/office/drawing/2014/main" id="{05F9B45E-616D-3D32-E73C-06E85EE48473}"/>
              </a:ext>
            </a:extLst>
          </p:cNvPr>
          <p:cNvSpPr txBox="1"/>
          <p:nvPr/>
        </p:nvSpPr>
        <p:spPr>
          <a:xfrm>
            <a:off x="307280" y="2742918"/>
            <a:ext cx="1053494" cy="307777"/>
          </a:xfrm>
          <a:prstGeom prst="rect">
            <a:avLst/>
          </a:prstGeom>
          <a:noFill/>
        </p:spPr>
        <p:txBody>
          <a:bodyPr wrap="none" rtlCol="0">
            <a:spAutoFit/>
          </a:bodyPr>
          <a:lstStyle/>
          <a:p>
            <a:r>
              <a:rPr lang="en-US" dirty="0">
                <a:solidFill>
                  <a:schemeClr val="bg2"/>
                </a:solidFill>
                <a:latin typeface="Calibri"/>
                <a:cs typeface="Calibri"/>
              </a:rPr>
              <a:t>Divergence:</a:t>
            </a:r>
          </a:p>
        </p:txBody>
      </p:sp>
      <p:sp>
        <p:nvSpPr>
          <p:cNvPr id="37" name="TextBox 36">
            <a:extLst>
              <a:ext uri="{FF2B5EF4-FFF2-40B4-BE49-F238E27FC236}">
                <a16:creationId xmlns:a16="http://schemas.microsoft.com/office/drawing/2014/main" id="{3811B536-F421-FABA-2D34-B07F051028D9}"/>
              </a:ext>
            </a:extLst>
          </p:cNvPr>
          <p:cNvSpPr txBox="1"/>
          <p:nvPr/>
        </p:nvSpPr>
        <p:spPr>
          <a:xfrm>
            <a:off x="351781" y="3473582"/>
            <a:ext cx="516488" cy="307777"/>
          </a:xfrm>
          <a:prstGeom prst="rect">
            <a:avLst/>
          </a:prstGeom>
          <a:noFill/>
        </p:spPr>
        <p:txBody>
          <a:bodyPr wrap="none" rtlCol="0">
            <a:spAutoFit/>
          </a:bodyPr>
          <a:lstStyle/>
          <a:p>
            <a:r>
              <a:rPr lang="en-US" dirty="0">
                <a:solidFill>
                  <a:schemeClr val="bg2"/>
                </a:solidFill>
                <a:latin typeface="Calibri"/>
                <a:cs typeface="Calibri"/>
              </a:rPr>
              <a:t>Size:</a:t>
            </a:r>
          </a:p>
        </p:txBody>
      </p:sp>
      <p:sp>
        <p:nvSpPr>
          <p:cNvPr id="38" name="TextBox 37">
            <a:extLst>
              <a:ext uri="{FF2B5EF4-FFF2-40B4-BE49-F238E27FC236}">
                <a16:creationId xmlns:a16="http://schemas.microsoft.com/office/drawing/2014/main" id="{3B334266-DFF5-237A-6E2D-80C5EC4DC13B}"/>
              </a:ext>
            </a:extLst>
          </p:cNvPr>
          <p:cNvSpPr txBox="1"/>
          <p:nvPr/>
        </p:nvSpPr>
        <p:spPr>
          <a:xfrm>
            <a:off x="1781897" y="2388942"/>
            <a:ext cx="1760547" cy="400110"/>
          </a:xfrm>
          <a:prstGeom prst="rect">
            <a:avLst/>
          </a:prstGeom>
          <a:noFill/>
        </p:spPr>
        <p:txBody>
          <a:bodyPr wrap="none" rtlCol="0">
            <a:spAutoFit/>
          </a:bodyPr>
          <a:lstStyle/>
          <a:p>
            <a:r>
              <a:rPr lang="en-US" sz="2000" dirty="0">
                <a:solidFill>
                  <a:schemeClr val="accent1">
                    <a:lumMod val="50000"/>
                  </a:schemeClr>
                </a:solidFill>
                <a:latin typeface="Calibri"/>
                <a:cs typeface="Calibri"/>
              </a:rPr>
              <a:t>Photon source:</a:t>
            </a:r>
          </a:p>
        </p:txBody>
      </p:sp>
      <p:sp>
        <p:nvSpPr>
          <p:cNvPr id="39" name="Rounded Rectangle 38">
            <a:extLst>
              <a:ext uri="{FF2B5EF4-FFF2-40B4-BE49-F238E27FC236}">
                <a16:creationId xmlns:a16="http://schemas.microsoft.com/office/drawing/2014/main" id="{B64E3C83-ED62-D6DE-7FA3-AB5E6F1DADCD}"/>
              </a:ext>
            </a:extLst>
          </p:cNvPr>
          <p:cNvSpPr/>
          <p:nvPr/>
        </p:nvSpPr>
        <p:spPr>
          <a:xfrm>
            <a:off x="270999" y="2338661"/>
            <a:ext cx="1474617" cy="2013476"/>
          </a:xfrm>
          <a:prstGeom prst="roundRect">
            <a:avLst/>
          </a:prstGeom>
          <a:solidFill>
            <a:srgbClr val="FFC000">
              <a:alpha val="39000"/>
            </a:srgb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ounded Rectangle 39">
            <a:extLst>
              <a:ext uri="{FF2B5EF4-FFF2-40B4-BE49-F238E27FC236}">
                <a16:creationId xmlns:a16="http://schemas.microsoft.com/office/drawing/2014/main" id="{67D0AE7F-0263-6D98-7F70-1672BAD78715}"/>
              </a:ext>
            </a:extLst>
          </p:cNvPr>
          <p:cNvSpPr/>
          <p:nvPr/>
        </p:nvSpPr>
        <p:spPr>
          <a:xfrm>
            <a:off x="1782657" y="2323861"/>
            <a:ext cx="1702802" cy="2036822"/>
          </a:xfrm>
          <a:prstGeom prst="roundRect">
            <a:avLst/>
          </a:prstGeom>
          <a:solidFill>
            <a:schemeClr val="accent3">
              <a:alpha val="39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descr="A logo with text and colorful squares&#10;&#10;AI-generated content may be incorrect.">
            <a:extLst>
              <a:ext uri="{FF2B5EF4-FFF2-40B4-BE49-F238E27FC236}">
                <a16:creationId xmlns:a16="http://schemas.microsoft.com/office/drawing/2014/main" id="{6C7978BA-85CA-2759-FE51-B518D4DBD376}"/>
              </a:ext>
            </a:extLst>
          </p:cNvPr>
          <p:cNvPicPr>
            <a:picLocks noChangeAspect="1"/>
          </p:cNvPicPr>
          <p:nvPr/>
        </p:nvPicPr>
        <p:blipFill>
          <a:blip r:embed="rId11"/>
          <a:stretch>
            <a:fillRect/>
          </a:stretch>
        </p:blipFill>
        <p:spPr>
          <a:xfrm>
            <a:off x="351780" y="601373"/>
            <a:ext cx="1044823" cy="842599"/>
          </a:xfrm>
          <a:prstGeom prst="rect">
            <a:avLst/>
          </a:prstGeom>
        </p:spPr>
      </p:pic>
      <p:pic>
        <p:nvPicPr>
          <p:cNvPr id="3" name="Picture 2">
            <a:extLst>
              <a:ext uri="{FF2B5EF4-FFF2-40B4-BE49-F238E27FC236}">
                <a16:creationId xmlns:a16="http://schemas.microsoft.com/office/drawing/2014/main" id="{B4D7FE53-7205-7569-987A-5F67CBBA2D6D}"/>
              </a:ext>
            </a:extLst>
          </p:cNvPr>
          <p:cNvPicPr>
            <a:picLocks noChangeAspect="1"/>
          </p:cNvPicPr>
          <p:nvPr/>
        </p:nvPicPr>
        <p:blipFill rotWithShape="1">
          <a:blip r:embed="rId12"/>
          <a:srcRect t="3671"/>
          <a:stretch/>
        </p:blipFill>
        <p:spPr>
          <a:xfrm>
            <a:off x="3821232" y="497408"/>
            <a:ext cx="5322507" cy="892468"/>
          </a:xfrm>
          <a:prstGeom prst="rect">
            <a:avLst/>
          </a:prstGeom>
        </p:spPr>
      </p:pic>
    </p:spTree>
    <p:extLst>
      <p:ext uri="{BB962C8B-B14F-4D97-AF65-F5344CB8AC3E}">
        <p14:creationId xmlns:p14="http://schemas.microsoft.com/office/powerpoint/2010/main" val="1679755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2" name="Picture 1">
            <a:extLst>
              <a:ext uri="{FF2B5EF4-FFF2-40B4-BE49-F238E27FC236}">
                <a16:creationId xmlns:a16="http://schemas.microsoft.com/office/drawing/2014/main" id="{811F59A0-4FB5-EE0A-4FBD-3F9510FE5ACC}"/>
              </a:ext>
            </a:extLst>
          </p:cNvPr>
          <p:cNvPicPr>
            <a:picLocks noChangeAspect="1"/>
          </p:cNvPicPr>
          <p:nvPr/>
        </p:nvPicPr>
        <p:blipFill rotWithShape="1">
          <a:blip r:embed="rId3"/>
          <a:srcRect t="3671"/>
          <a:stretch/>
        </p:blipFill>
        <p:spPr>
          <a:xfrm>
            <a:off x="3574096" y="433816"/>
            <a:ext cx="5502729" cy="922687"/>
          </a:xfrm>
          <a:prstGeom prst="rect">
            <a:avLst/>
          </a:prstGeom>
        </p:spPr>
      </p:pic>
      <p:sp>
        <p:nvSpPr>
          <p:cNvPr id="41" name="Google Shape;41;p8"/>
          <p:cNvSpPr txBox="1">
            <a:spLocks noGrp="1"/>
          </p:cNvSpPr>
          <p:nvPr>
            <p:ph type="title"/>
          </p:nvPr>
        </p:nvSpPr>
        <p:spPr>
          <a:xfrm>
            <a:off x="263807" y="20499"/>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Sources</a:t>
            </a:r>
            <a:endParaRPr sz="2400" dirty="0"/>
          </a:p>
        </p:txBody>
      </p:sp>
      <p:pic>
        <p:nvPicPr>
          <p:cNvPr id="10" name="Picture 9">
            <a:extLst>
              <a:ext uri="{FF2B5EF4-FFF2-40B4-BE49-F238E27FC236}">
                <a16:creationId xmlns:a16="http://schemas.microsoft.com/office/drawing/2014/main" id="{038893DC-063B-4794-69C5-327B401FD231}"/>
              </a:ext>
            </a:extLst>
          </p:cNvPr>
          <p:cNvPicPr>
            <a:picLocks noChangeAspect="1"/>
          </p:cNvPicPr>
          <p:nvPr/>
        </p:nvPicPr>
        <p:blipFill>
          <a:blip r:embed="rId4"/>
          <a:stretch>
            <a:fillRect/>
          </a:stretch>
        </p:blipFill>
        <p:spPr>
          <a:xfrm>
            <a:off x="234381" y="885037"/>
            <a:ext cx="3390543" cy="2092323"/>
          </a:xfrm>
          <a:prstGeom prst="rect">
            <a:avLst/>
          </a:prstGeom>
        </p:spPr>
      </p:pic>
      <p:pic>
        <p:nvPicPr>
          <p:cNvPr id="3" name="Picture 2">
            <a:extLst>
              <a:ext uri="{FF2B5EF4-FFF2-40B4-BE49-F238E27FC236}">
                <a16:creationId xmlns:a16="http://schemas.microsoft.com/office/drawing/2014/main" id="{A9B27C08-26BF-96F5-FF2D-CE237147C876}"/>
              </a:ext>
            </a:extLst>
          </p:cNvPr>
          <p:cNvPicPr>
            <a:picLocks noChangeAspect="1"/>
          </p:cNvPicPr>
          <p:nvPr/>
        </p:nvPicPr>
        <p:blipFill>
          <a:blip r:embed="rId5"/>
          <a:stretch>
            <a:fillRect/>
          </a:stretch>
        </p:blipFill>
        <p:spPr>
          <a:xfrm>
            <a:off x="4260989" y="1357325"/>
            <a:ext cx="959737" cy="884167"/>
          </a:xfrm>
          <a:prstGeom prst="rect">
            <a:avLst/>
          </a:prstGeom>
        </p:spPr>
      </p:pic>
      <p:pic>
        <p:nvPicPr>
          <p:cNvPr id="4" name="Picture 3">
            <a:extLst>
              <a:ext uri="{FF2B5EF4-FFF2-40B4-BE49-F238E27FC236}">
                <a16:creationId xmlns:a16="http://schemas.microsoft.com/office/drawing/2014/main" id="{E15F4D55-3504-2DDE-C06A-A1E829FA44D3}"/>
              </a:ext>
            </a:extLst>
          </p:cNvPr>
          <p:cNvPicPr>
            <a:picLocks noChangeAspect="1"/>
          </p:cNvPicPr>
          <p:nvPr/>
        </p:nvPicPr>
        <p:blipFill>
          <a:blip r:embed="rId6"/>
          <a:stretch>
            <a:fillRect/>
          </a:stretch>
        </p:blipFill>
        <p:spPr>
          <a:xfrm>
            <a:off x="2647021" y="3265764"/>
            <a:ext cx="1893439" cy="1428269"/>
          </a:xfrm>
          <a:prstGeom prst="rect">
            <a:avLst/>
          </a:prstGeom>
        </p:spPr>
      </p:pic>
      <p:sp>
        <p:nvSpPr>
          <p:cNvPr id="5" name="TextBox 4">
            <a:extLst>
              <a:ext uri="{FF2B5EF4-FFF2-40B4-BE49-F238E27FC236}">
                <a16:creationId xmlns:a16="http://schemas.microsoft.com/office/drawing/2014/main" id="{E1A58FAC-6E37-989C-7041-6D008F2F2966}"/>
              </a:ext>
            </a:extLst>
          </p:cNvPr>
          <p:cNvSpPr txBox="1"/>
          <p:nvPr/>
        </p:nvSpPr>
        <p:spPr>
          <a:xfrm>
            <a:off x="3148442" y="2949887"/>
            <a:ext cx="1175322" cy="338554"/>
          </a:xfrm>
          <a:prstGeom prst="rect">
            <a:avLst/>
          </a:prstGeom>
          <a:noFill/>
        </p:spPr>
        <p:txBody>
          <a:bodyPr wrap="none" rtlCol="0">
            <a:spAutoFit/>
          </a:bodyPr>
          <a:lstStyle/>
          <a:p>
            <a:r>
              <a:rPr lang="en-US" sz="1600" dirty="0"/>
              <a:t>789.938eV</a:t>
            </a:r>
            <a:endParaRPr lang="en-US" sz="1600" dirty="0">
              <a:solidFill>
                <a:schemeClr val="tx2"/>
              </a:solidFill>
              <a:latin typeface="Calibri"/>
              <a:cs typeface="Calibri"/>
            </a:endParaRPr>
          </a:p>
        </p:txBody>
      </p:sp>
      <p:pic>
        <p:nvPicPr>
          <p:cNvPr id="6" name="Picture 5">
            <a:extLst>
              <a:ext uri="{FF2B5EF4-FFF2-40B4-BE49-F238E27FC236}">
                <a16:creationId xmlns:a16="http://schemas.microsoft.com/office/drawing/2014/main" id="{3784AFB1-C464-9168-8679-934029C30C09}"/>
              </a:ext>
            </a:extLst>
          </p:cNvPr>
          <p:cNvPicPr>
            <a:picLocks noChangeAspect="1"/>
          </p:cNvPicPr>
          <p:nvPr/>
        </p:nvPicPr>
        <p:blipFill>
          <a:blip r:embed="rId7"/>
          <a:stretch>
            <a:fillRect/>
          </a:stretch>
        </p:blipFill>
        <p:spPr>
          <a:xfrm>
            <a:off x="4794626" y="3252845"/>
            <a:ext cx="1961990" cy="1455143"/>
          </a:xfrm>
          <a:prstGeom prst="rect">
            <a:avLst/>
          </a:prstGeom>
        </p:spPr>
      </p:pic>
      <p:sp>
        <p:nvSpPr>
          <p:cNvPr id="7" name="TextBox 6">
            <a:extLst>
              <a:ext uri="{FF2B5EF4-FFF2-40B4-BE49-F238E27FC236}">
                <a16:creationId xmlns:a16="http://schemas.microsoft.com/office/drawing/2014/main" id="{ABE855EA-DDB7-06AD-2E0B-63697C13C4F3}"/>
              </a:ext>
            </a:extLst>
          </p:cNvPr>
          <p:cNvSpPr txBox="1"/>
          <p:nvPr/>
        </p:nvSpPr>
        <p:spPr>
          <a:xfrm>
            <a:off x="5260807" y="2912647"/>
            <a:ext cx="1175322" cy="338554"/>
          </a:xfrm>
          <a:prstGeom prst="rect">
            <a:avLst/>
          </a:prstGeom>
          <a:noFill/>
        </p:spPr>
        <p:txBody>
          <a:bodyPr wrap="none" rtlCol="0">
            <a:spAutoFit/>
          </a:bodyPr>
          <a:lstStyle/>
          <a:p>
            <a:r>
              <a:rPr lang="en-US" sz="1600" dirty="0"/>
              <a:t>806.060eV</a:t>
            </a:r>
            <a:endParaRPr lang="en-US" sz="1600" dirty="0">
              <a:solidFill>
                <a:schemeClr val="tx2"/>
              </a:solidFill>
              <a:latin typeface="Calibri"/>
              <a:cs typeface="Calibri"/>
            </a:endParaRPr>
          </a:p>
        </p:txBody>
      </p:sp>
      <p:pic>
        <p:nvPicPr>
          <p:cNvPr id="8" name="Picture 7">
            <a:extLst>
              <a:ext uri="{FF2B5EF4-FFF2-40B4-BE49-F238E27FC236}">
                <a16:creationId xmlns:a16="http://schemas.microsoft.com/office/drawing/2014/main" id="{FE61D349-0D55-5B72-8A6D-333BD421A082}"/>
              </a:ext>
            </a:extLst>
          </p:cNvPr>
          <p:cNvPicPr>
            <a:picLocks noChangeAspect="1"/>
          </p:cNvPicPr>
          <p:nvPr/>
        </p:nvPicPr>
        <p:blipFill>
          <a:blip r:embed="rId8"/>
          <a:stretch>
            <a:fillRect/>
          </a:stretch>
        </p:blipFill>
        <p:spPr>
          <a:xfrm>
            <a:off x="7010782" y="3265764"/>
            <a:ext cx="2010493" cy="1496023"/>
          </a:xfrm>
          <a:prstGeom prst="rect">
            <a:avLst/>
          </a:prstGeom>
        </p:spPr>
      </p:pic>
      <p:sp>
        <p:nvSpPr>
          <p:cNvPr id="9" name="TextBox 8">
            <a:extLst>
              <a:ext uri="{FF2B5EF4-FFF2-40B4-BE49-F238E27FC236}">
                <a16:creationId xmlns:a16="http://schemas.microsoft.com/office/drawing/2014/main" id="{481050C8-745F-F281-91F9-29074FF59443}"/>
              </a:ext>
            </a:extLst>
          </p:cNvPr>
          <p:cNvSpPr txBox="1"/>
          <p:nvPr/>
        </p:nvSpPr>
        <p:spPr>
          <a:xfrm>
            <a:off x="7613801" y="2949166"/>
            <a:ext cx="1175322" cy="338554"/>
          </a:xfrm>
          <a:prstGeom prst="rect">
            <a:avLst/>
          </a:prstGeom>
          <a:noFill/>
        </p:spPr>
        <p:txBody>
          <a:bodyPr wrap="none" rtlCol="0">
            <a:spAutoFit/>
          </a:bodyPr>
          <a:lstStyle/>
          <a:p>
            <a:r>
              <a:rPr lang="en-US" sz="1600" dirty="0"/>
              <a:t>814.121eV</a:t>
            </a:r>
            <a:endParaRPr lang="en-US" sz="1600" dirty="0">
              <a:solidFill>
                <a:schemeClr val="tx2"/>
              </a:solidFill>
              <a:latin typeface="Calibri"/>
              <a:cs typeface="Calibri"/>
            </a:endParaRPr>
          </a:p>
        </p:txBody>
      </p:sp>
      <p:sp>
        <p:nvSpPr>
          <p:cNvPr id="11" name="TextBox 10">
            <a:extLst>
              <a:ext uri="{FF2B5EF4-FFF2-40B4-BE49-F238E27FC236}">
                <a16:creationId xmlns:a16="http://schemas.microsoft.com/office/drawing/2014/main" id="{8041EF03-8EC0-574F-BEF0-91207C146203}"/>
              </a:ext>
            </a:extLst>
          </p:cNvPr>
          <p:cNvSpPr txBox="1"/>
          <p:nvPr/>
        </p:nvSpPr>
        <p:spPr>
          <a:xfrm>
            <a:off x="6436129" y="1246339"/>
            <a:ext cx="1964512" cy="461665"/>
          </a:xfrm>
          <a:prstGeom prst="rect">
            <a:avLst/>
          </a:prstGeom>
          <a:noFill/>
        </p:spPr>
        <p:txBody>
          <a:bodyPr wrap="none" rtlCol="0">
            <a:spAutoFit/>
          </a:bodyPr>
          <a:lstStyle/>
          <a:p>
            <a:r>
              <a:rPr lang="en-US" sz="2400" dirty="0">
                <a:solidFill>
                  <a:schemeClr val="accent1">
                    <a:lumMod val="75000"/>
                  </a:schemeClr>
                </a:solidFill>
                <a:latin typeface="Calibri"/>
                <a:cs typeface="Calibri"/>
              </a:rPr>
              <a:t>Full </a:t>
            </a:r>
            <a:r>
              <a:rPr lang="en-US" sz="2400" dirty="0" err="1">
                <a:solidFill>
                  <a:schemeClr val="accent1">
                    <a:lumMod val="75000"/>
                  </a:schemeClr>
                </a:solidFill>
                <a:latin typeface="Calibri"/>
                <a:cs typeface="Calibri"/>
              </a:rPr>
              <a:t>Undulator</a:t>
            </a:r>
            <a:endParaRPr lang="en-US" sz="2400" dirty="0">
              <a:solidFill>
                <a:schemeClr val="accent1">
                  <a:lumMod val="75000"/>
                </a:schemeClr>
              </a:solidFill>
              <a:latin typeface="Calibri"/>
              <a:cs typeface="Calibri"/>
            </a:endParaRPr>
          </a:p>
        </p:txBody>
      </p:sp>
      <p:cxnSp>
        <p:nvCxnSpPr>
          <p:cNvPr id="14" name="Straight Arrow Connector 13">
            <a:extLst>
              <a:ext uri="{FF2B5EF4-FFF2-40B4-BE49-F238E27FC236}">
                <a16:creationId xmlns:a16="http://schemas.microsoft.com/office/drawing/2014/main" id="{BC9DB054-8703-82E6-E999-559B290E64E4}"/>
              </a:ext>
            </a:extLst>
          </p:cNvPr>
          <p:cNvCxnSpPr>
            <a:cxnSpLocks/>
          </p:cNvCxnSpPr>
          <p:nvPr/>
        </p:nvCxnSpPr>
        <p:spPr>
          <a:xfrm flipH="1">
            <a:off x="3454855" y="1174213"/>
            <a:ext cx="2660195" cy="35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8C4000-0D88-3140-7C29-24F03BE28B21}"/>
              </a:ext>
            </a:extLst>
          </p:cNvPr>
          <p:cNvCxnSpPr>
            <a:cxnSpLocks/>
          </p:cNvCxnSpPr>
          <p:nvPr/>
        </p:nvCxnSpPr>
        <p:spPr>
          <a:xfrm>
            <a:off x="1506071" y="2858413"/>
            <a:ext cx="865434" cy="1012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few symbols of different types of light source&#10;&#10;AI-generated content may be incorrect.">
            <a:extLst>
              <a:ext uri="{FF2B5EF4-FFF2-40B4-BE49-F238E27FC236}">
                <a16:creationId xmlns:a16="http://schemas.microsoft.com/office/drawing/2014/main" id="{BF83F82E-23AF-A576-47C6-5D023D8C2ABF}"/>
              </a:ext>
            </a:extLst>
          </p:cNvPr>
          <p:cNvPicPr>
            <a:picLocks noChangeAspect="1"/>
          </p:cNvPicPr>
          <p:nvPr/>
        </p:nvPicPr>
        <p:blipFill>
          <a:blip r:embed="rId9"/>
          <a:stretch>
            <a:fillRect/>
          </a:stretch>
        </p:blipFill>
        <p:spPr>
          <a:xfrm>
            <a:off x="5009806" y="1654045"/>
            <a:ext cx="1358682" cy="1103929"/>
          </a:xfrm>
          <a:prstGeom prst="rect">
            <a:avLst/>
          </a:prstGeom>
        </p:spPr>
      </p:pic>
    </p:spTree>
    <p:extLst>
      <p:ext uri="{BB962C8B-B14F-4D97-AF65-F5344CB8AC3E}">
        <p14:creationId xmlns:p14="http://schemas.microsoft.com/office/powerpoint/2010/main" val="1361368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7" name="Picture 6">
            <a:extLst>
              <a:ext uri="{FF2B5EF4-FFF2-40B4-BE49-F238E27FC236}">
                <a16:creationId xmlns:a16="http://schemas.microsoft.com/office/drawing/2014/main" id="{997E6409-24E4-ECED-0754-415B605BF64C}"/>
              </a:ext>
            </a:extLst>
          </p:cNvPr>
          <p:cNvPicPr>
            <a:picLocks noChangeAspect="1"/>
          </p:cNvPicPr>
          <p:nvPr/>
        </p:nvPicPr>
        <p:blipFill>
          <a:blip r:embed="rId3"/>
          <a:stretch>
            <a:fillRect/>
          </a:stretch>
        </p:blipFill>
        <p:spPr>
          <a:xfrm>
            <a:off x="564516" y="434588"/>
            <a:ext cx="8471707" cy="4011224"/>
          </a:xfrm>
          <a:prstGeom prst="rect">
            <a:avLst/>
          </a:prstGeom>
        </p:spPr>
      </p:pic>
      <p:graphicFrame>
        <p:nvGraphicFramePr>
          <p:cNvPr id="8" name="Object 15">
            <a:extLst>
              <a:ext uri="{FF2B5EF4-FFF2-40B4-BE49-F238E27FC236}">
                <a16:creationId xmlns:a16="http://schemas.microsoft.com/office/drawing/2014/main" id="{F4DA1383-E9A4-306C-6C8B-CC097780CCDF}"/>
              </a:ext>
            </a:extLst>
          </p:cNvPr>
          <p:cNvGraphicFramePr>
            <a:graphicFrameLocks noChangeAspect="1"/>
          </p:cNvGraphicFramePr>
          <p:nvPr>
            <p:extLst>
              <p:ext uri="{D42A27DB-BD31-4B8C-83A1-F6EECF244321}">
                <p14:modId xmlns:p14="http://schemas.microsoft.com/office/powerpoint/2010/main" val="2207330618"/>
              </p:ext>
            </p:extLst>
          </p:nvPr>
        </p:nvGraphicFramePr>
        <p:xfrm>
          <a:off x="369035" y="4239152"/>
          <a:ext cx="3529012" cy="594873"/>
        </p:xfrm>
        <a:graphic>
          <a:graphicData uri="http://schemas.openxmlformats.org/presentationml/2006/ole">
            <mc:AlternateContent xmlns:mc="http://schemas.openxmlformats.org/markup-compatibility/2006">
              <mc:Choice xmlns:v="urn:schemas-microsoft-com:vml" Requires="v">
                <p:oleObj name="Equation" r:id="rId4" imgW="2997000" imgH="507960" progId="Equation.DSMT4">
                  <p:embed/>
                </p:oleObj>
              </mc:Choice>
              <mc:Fallback>
                <p:oleObj name="Equation" r:id="rId4" imgW="2997000" imgH="507960" progId="Equation.DSMT4">
                  <p:embed/>
                  <p:pic>
                    <p:nvPicPr>
                      <p:cNvPr id="6146"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35" y="4239152"/>
                        <a:ext cx="3529012" cy="594873"/>
                      </a:xfrm>
                      <a:prstGeom prst="rect">
                        <a:avLst/>
                      </a:prstGeom>
                      <a:solidFill>
                        <a:srgbClr val="FFCC99"/>
                      </a:solidFill>
                      <a:ln>
                        <a:noFill/>
                      </a:ln>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cxnSp>
        <p:nvCxnSpPr>
          <p:cNvPr id="10" name="Straight Arrow Connector 9">
            <a:extLst>
              <a:ext uri="{FF2B5EF4-FFF2-40B4-BE49-F238E27FC236}">
                <a16:creationId xmlns:a16="http://schemas.microsoft.com/office/drawing/2014/main" id="{3B21E22B-A681-0FF4-5B72-DCE0E7DD2B92}"/>
              </a:ext>
            </a:extLst>
          </p:cNvPr>
          <p:cNvCxnSpPr/>
          <p:nvPr/>
        </p:nvCxnSpPr>
        <p:spPr>
          <a:xfrm flipV="1">
            <a:off x="4158023" y="4445812"/>
            <a:ext cx="1136277" cy="23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Google Shape;41;p8"/>
          <p:cNvSpPr txBox="1">
            <a:spLocks noGrp="1"/>
          </p:cNvSpPr>
          <p:nvPr>
            <p:ph type="title"/>
          </p:nvPr>
        </p:nvSpPr>
        <p:spPr>
          <a:xfrm>
            <a:off x="197804"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Mirrors</a:t>
            </a:r>
            <a:endParaRPr sz="2400" dirty="0"/>
          </a:p>
        </p:txBody>
      </p:sp>
    </p:spTree>
    <p:extLst>
      <p:ext uri="{BB962C8B-B14F-4D97-AF65-F5344CB8AC3E}">
        <p14:creationId xmlns:p14="http://schemas.microsoft.com/office/powerpoint/2010/main" val="3857067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grpSp>
        <p:nvGrpSpPr>
          <p:cNvPr id="6" name="Group 5">
            <a:extLst>
              <a:ext uri="{FF2B5EF4-FFF2-40B4-BE49-F238E27FC236}">
                <a16:creationId xmlns:a16="http://schemas.microsoft.com/office/drawing/2014/main" id="{DD55964E-4B5B-DCAF-24A8-24F9A642CA11}"/>
              </a:ext>
            </a:extLst>
          </p:cNvPr>
          <p:cNvGrpSpPr/>
          <p:nvPr/>
        </p:nvGrpSpPr>
        <p:grpSpPr>
          <a:xfrm>
            <a:off x="447114" y="511949"/>
            <a:ext cx="8249771" cy="4430805"/>
            <a:chOff x="692961" y="600475"/>
            <a:chExt cx="7945073" cy="4268981"/>
          </a:xfrm>
        </p:grpSpPr>
        <p:pic>
          <p:nvPicPr>
            <p:cNvPr id="2" name="Picture 1">
              <a:extLst>
                <a:ext uri="{FF2B5EF4-FFF2-40B4-BE49-F238E27FC236}">
                  <a16:creationId xmlns:a16="http://schemas.microsoft.com/office/drawing/2014/main" id="{EF7C7092-CA2D-855E-3D42-4DF10F182D9C}"/>
                </a:ext>
              </a:extLst>
            </p:cNvPr>
            <p:cNvPicPr>
              <a:picLocks noChangeAspect="1"/>
            </p:cNvPicPr>
            <p:nvPr/>
          </p:nvPicPr>
          <p:blipFill>
            <a:blip r:embed="rId3"/>
            <a:stretch>
              <a:fillRect/>
            </a:stretch>
          </p:blipFill>
          <p:spPr>
            <a:xfrm>
              <a:off x="800100" y="600475"/>
              <a:ext cx="7837934" cy="4130802"/>
            </a:xfrm>
            <a:prstGeom prst="rect">
              <a:avLst/>
            </a:prstGeom>
          </p:spPr>
        </p:pic>
        <p:sp>
          <p:nvSpPr>
            <p:cNvPr id="3" name="Rectangle 2">
              <a:extLst>
                <a:ext uri="{FF2B5EF4-FFF2-40B4-BE49-F238E27FC236}">
                  <a16:creationId xmlns:a16="http://schemas.microsoft.com/office/drawing/2014/main" id="{DAE3EA59-9C8A-742E-2F06-087E7B1670A7}"/>
                </a:ext>
              </a:extLst>
            </p:cNvPr>
            <p:cNvSpPr/>
            <p:nvPr/>
          </p:nvSpPr>
          <p:spPr>
            <a:xfrm>
              <a:off x="692961" y="4543025"/>
              <a:ext cx="1338607" cy="235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2D0395-0593-F0A2-273B-53EE4EB2FA0A}"/>
                </a:ext>
              </a:extLst>
            </p:cNvPr>
            <p:cNvSpPr/>
            <p:nvPr/>
          </p:nvSpPr>
          <p:spPr>
            <a:xfrm>
              <a:off x="3604249" y="4561115"/>
              <a:ext cx="2346074" cy="235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FE14CD8-6123-2AAF-BBA8-F673FEA9022B}"/>
                </a:ext>
              </a:extLst>
            </p:cNvPr>
            <p:cNvSpPr/>
            <p:nvPr/>
          </p:nvSpPr>
          <p:spPr>
            <a:xfrm>
              <a:off x="6918948" y="4633786"/>
              <a:ext cx="1338607" cy="235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Google Shape;41;p8"/>
          <p:cNvSpPr txBox="1">
            <a:spLocks noGrp="1"/>
          </p:cNvSpPr>
          <p:nvPr>
            <p:ph type="title"/>
          </p:nvPr>
        </p:nvSpPr>
        <p:spPr>
          <a:xfrm>
            <a:off x="254954" y="46375"/>
            <a:ext cx="3745066" cy="554100"/>
          </a:xfrm>
          <a:prstGeom prst="rect">
            <a:avLst/>
          </a:prstGeom>
          <a:solidFill>
            <a:schemeClr val="bg1"/>
          </a:solidFill>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Mirrors</a:t>
            </a:r>
            <a:endParaRPr sz="2400" dirty="0"/>
          </a:p>
        </p:txBody>
      </p:sp>
      <p:sp>
        <p:nvSpPr>
          <p:cNvPr id="9" name="TextBox 8">
            <a:extLst>
              <a:ext uri="{FF2B5EF4-FFF2-40B4-BE49-F238E27FC236}">
                <a16:creationId xmlns:a16="http://schemas.microsoft.com/office/drawing/2014/main" id="{CD5588D3-82D4-C362-5F10-49C25D9E42AD}"/>
              </a:ext>
            </a:extLst>
          </p:cNvPr>
          <p:cNvSpPr txBox="1"/>
          <p:nvPr/>
        </p:nvSpPr>
        <p:spPr>
          <a:xfrm>
            <a:off x="3599043" y="128500"/>
            <a:ext cx="5418471" cy="307777"/>
          </a:xfrm>
          <a:prstGeom prst="rect">
            <a:avLst/>
          </a:prstGeom>
          <a:solidFill>
            <a:schemeClr val="bg1"/>
          </a:solidFill>
          <a:ln>
            <a:solidFill>
              <a:schemeClr val="accent1"/>
            </a:solidFill>
          </a:ln>
        </p:spPr>
        <p:txBody>
          <a:bodyPr wrap="none" rtlCol="0">
            <a:spAutoFit/>
          </a:bodyPr>
          <a:lstStyle/>
          <a:p>
            <a:r>
              <a:rPr lang="en-US" dirty="0">
                <a:solidFill>
                  <a:srgbClr val="FF9300"/>
                </a:solidFill>
              </a:rPr>
              <a:t>Shadow can include reflectivity after tracing the rays geometrically</a:t>
            </a:r>
          </a:p>
        </p:txBody>
      </p:sp>
      <p:grpSp>
        <p:nvGrpSpPr>
          <p:cNvPr id="11" name="Group 10">
            <a:extLst>
              <a:ext uri="{FF2B5EF4-FFF2-40B4-BE49-F238E27FC236}">
                <a16:creationId xmlns:a16="http://schemas.microsoft.com/office/drawing/2014/main" id="{D8F9A509-4795-D30E-0734-CFDFE69EB0C6}"/>
              </a:ext>
            </a:extLst>
          </p:cNvPr>
          <p:cNvGrpSpPr/>
          <p:nvPr/>
        </p:nvGrpSpPr>
        <p:grpSpPr>
          <a:xfrm>
            <a:off x="8037485" y="600475"/>
            <a:ext cx="980029" cy="2174470"/>
            <a:chOff x="8037485" y="600475"/>
            <a:chExt cx="980029" cy="2174470"/>
          </a:xfrm>
          <a:solidFill>
            <a:schemeClr val="bg1"/>
          </a:solidFill>
        </p:grpSpPr>
        <p:pic>
          <p:nvPicPr>
            <p:cNvPr id="8" name="Picture 7">
              <a:extLst>
                <a:ext uri="{FF2B5EF4-FFF2-40B4-BE49-F238E27FC236}">
                  <a16:creationId xmlns:a16="http://schemas.microsoft.com/office/drawing/2014/main" id="{1F0F0C4D-3E0F-ABEB-2527-E92753C69A05}"/>
                </a:ext>
              </a:extLst>
            </p:cNvPr>
            <p:cNvPicPr>
              <a:picLocks noChangeAspect="1"/>
            </p:cNvPicPr>
            <p:nvPr/>
          </p:nvPicPr>
          <p:blipFill rotWithShape="1">
            <a:blip r:embed="rId4"/>
            <a:srcRect l="24639" t="23293" r="16455" b="13865"/>
            <a:stretch/>
          </p:blipFill>
          <p:spPr>
            <a:xfrm>
              <a:off x="8037485" y="600475"/>
              <a:ext cx="980029" cy="1093378"/>
            </a:xfrm>
            <a:prstGeom prst="rect">
              <a:avLst/>
            </a:prstGeom>
            <a:grpFill/>
            <a:ln>
              <a:noFill/>
            </a:ln>
          </p:spPr>
        </p:pic>
        <p:pic>
          <p:nvPicPr>
            <p:cNvPr id="10" name="Picture 9" descr="A logo with a lightning bolt in a circle&#10;&#10;AI-generated content may be incorrect.">
              <a:extLst>
                <a:ext uri="{FF2B5EF4-FFF2-40B4-BE49-F238E27FC236}">
                  <a16:creationId xmlns:a16="http://schemas.microsoft.com/office/drawing/2014/main" id="{57CE95D5-0701-5259-8DF1-6D571D860348}"/>
                </a:ext>
              </a:extLst>
            </p:cNvPr>
            <p:cNvPicPr>
              <a:picLocks noChangeAspect="1"/>
            </p:cNvPicPr>
            <p:nvPr/>
          </p:nvPicPr>
          <p:blipFill>
            <a:blip r:embed="rId5"/>
            <a:srcRect l="12771" t="21180" r="4254"/>
            <a:stretch/>
          </p:blipFill>
          <p:spPr>
            <a:xfrm>
              <a:off x="8037485" y="1693853"/>
              <a:ext cx="980029" cy="1081092"/>
            </a:xfrm>
            <a:prstGeom prst="rect">
              <a:avLst/>
            </a:prstGeom>
            <a:grpFill/>
          </p:spPr>
        </p:pic>
      </p:grpSp>
    </p:spTree>
    <p:extLst>
      <p:ext uri="{BB962C8B-B14F-4D97-AF65-F5344CB8AC3E}">
        <p14:creationId xmlns:p14="http://schemas.microsoft.com/office/powerpoint/2010/main" val="414377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28" name="Picture 27" descr="A close-up of a mirror&#10;&#10;AI-generated content may be incorrect.">
            <a:extLst>
              <a:ext uri="{FF2B5EF4-FFF2-40B4-BE49-F238E27FC236}">
                <a16:creationId xmlns:a16="http://schemas.microsoft.com/office/drawing/2014/main" id="{2BF14A4C-D8EE-A91D-EE31-EDD978004306}"/>
              </a:ext>
            </a:extLst>
          </p:cNvPr>
          <p:cNvPicPr>
            <a:picLocks noChangeAspect="1"/>
          </p:cNvPicPr>
          <p:nvPr/>
        </p:nvPicPr>
        <p:blipFill>
          <a:blip r:embed="rId3"/>
          <a:stretch>
            <a:fillRect/>
          </a:stretch>
        </p:blipFill>
        <p:spPr>
          <a:xfrm>
            <a:off x="4239746" y="150842"/>
            <a:ext cx="2065564" cy="973427"/>
          </a:xfrm>
          <a:prstGeom prst="rect">
            <a:avLst/>
          </a:prstGeom>
        </p:spPr>
      </p:pic>
      <p:pic>
        <p:nvPicPr>
          <p:cNvPr id="2" name="Picture 1">
            <a:extLst>
              <a:ext uri="{FF2B5EF4-FFF2-40B4-BE49-F238E27FC236}">
                <a16:creationId xmlns:a16="http://schemas.microsoft.com/office/drawing/2014/main" id="{9B20015D-C763-7013-B7D3-445861D91BFD}"/>
              </a:ext>
            </a:extLst>
          </p:cNvPr>
          <p:cNvPicPr>
            <a:picLocks noChangeAspect="1"/>
          </p:cNvPicPr>
          <p:nvPr/>
        </p:nvPicPr>
        <p:blipFill>
          <a:blip r:embed="rId4"/>
          <a:stretch>
            <a:fillRect/>
          </a:stretch>
        </p:blipFill>
        <p:spPr>
          <a:xfrm>
            <a:off x="260047" y="1043052"/>
            <a:ext cx="7647624" cy="3816486"/>
          </a:xfrm>
          <a:prstGeom prst="rect">
            <a:avLst/>
          </a:prstGeom>
        </p:spPr>
      </p:pic>
      <p:graphicFrame>
        <p:nvGraphicFramePr>
          <p:cNvPr id="19" name="Object 17">
            <a:extLst>
              <a:ext uri="{FF2B5EF4-FFF2-40B4-BE49-F238E27FC236}">
                <a16:creationId xmlns:a16="http://schemas.microsoft.com/office/drawing/2014/main" id="{E9A9B120-1F64-01FB-7733-86B41BD94342}"/>
              </a:ext>
            </a:extLst>
          </p:cNvPr>
          <p:cNvGraphicFramePr>
            <a:graphicFrameLocks noChangeAspect="1"/>
          </p:cNvGraphicFramePr>
          <p:nvPr>
            <p:extLst>
              <p:ext uri="{D42A27DB-BD31-4B8C-83A1-F6EECF244321}">
                <p14:modId xmlns:p14="http://schemas.microsoft.com/office/powerpoint/2010/main" val="756260527"/>
              </p:ext>
            </p:extLst>
          </p:nvPr>
        </p:nvGraphicFramePr>
        <p:xfrm>
          <a:off x="7508825" y="2452203"/>
          <a:ext cx="1564769" cy="627933"/>
        </p:xfrm>
        <a:graphic>
          <a:graphicData uri="http://schemas.openxmlformats.org/presentationml/2006/ole">
            <mc:AlternateContent xmlns:mc="http://schemas.openxmlformats.org/markup-compatibility/2006">
              <mc:Choice xmlns:v="urn:schemas-microsoft-com:vml" Requires="v">
                <p:oleObj name="Equation" r:id="rId5" imgW="1968480" imgH="787320" progId="Equation.DSMT4">
                  <p:embed/>
                </p:oleObj>
              </mc:Choice>
              <mc:Fallback>
                <p:oleObj name="Equation" r:id="rId5" imgW="1968480" imgH="787320" progId="Equation.DSMT4">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8825" y="2452203"/>
                        <a:ext cx="1564769" cy="62793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0" name="Object 18">
            <a:extLst>
              <a:ext uri="{FF2B5EF4-FFF2-40B4-BE49-F238E27FC236}">
                <a16:creationId xmlns:a16="http://schemas.microsoft.com/office/drawing/2014/main" id="{94EE14D1-98E1-4FAF-8D0A-DE350322D984}"/>
              </a:ext>
            </a:extLst>
          </p:cNvPr>
          <p:cNvGraphicFramePr>
            <a:graphicFrameLocks noChangeAspect="1"/>
          </p:cNvGraphicFramePr>
          <p:nvPr>
            <p:extLst>
              <p:ext uri="{D42A27DB-BD31-4B8C-83A1-F6EECF244321}">
                <p14:modId xmlns:p14="http://schemas.microsoft.com/office/powerpoint/2010/main" val="3497465068"/>
              </p:ext>
            </p:extLst>
          </p:nvPr>
        </p:nvGraphicFramePr>
        <p:xfrm>
          <a:off x="7473946" y="1715217"/>
          <a:ext cx="1615408" cy="627933"/>
        </p:xfrm>
        <a:graphic>
          <a:graphicData uri="http://schemas.openxmlformats.org/presentationml/2006/ole">
            <mc:AlternateContent xmlns:mc="http://schemas.openxmlformats.org/markup-compatibility/2006">
              <mc:Choice xmlns:v="urn:schemas-microsoft-com:vml" Requires="v">
                <p:oleObj name="Equation" r:id="rId7" imgW="2031840" imgH="787320" progId="Equation.DSMT4">
                  <p:embed/>
                </p:oleObj>
              </mc:Choice>
              <mc:Fallback>
                <p:oleObj name="Equation" r:id="rId7" imgW="2031840" imgH="787320" progId="Equation.DSMT4">
                  <p:embed/>
                  <p:pic>
                    <p:nvPicPr>
                      <p:cNvPr id="9"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3946" y="1715217"/>
                        <a:ext cx="1615408" cy="62793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6B6DA8E6-7105-7D35-8AB0-CFCC4F8C9B7B}"/>
              </a:ext>
            </a:extLst>
          </p:cNvPr>
          <p:cNvSpPr txBox="1"/>
          <p:nvPr/>
        </p:nvSpPr>
        <p:spPr>
          <a:xfrm>
            <a:off x="7775956" y="3263113"/>
            <a:ext cx="1062188" cy="341632"/>
          </a:xfrm>
          <a:prstGeom prst="rect">
            <a:avLst/>
          </a:prstGeom>
          <a:noFill/>
        </p:spPr>
        <p:txBody>
          <a:bodyPr wrap="square">
            <a:spAutoFit/>
          </a:bodyPr>
          <a:lstStyle/>
          <a:p>
            <a:pPr>
              <a:lnSpc>
                <a:spcPct val="90000"/>
              </a:lnSpc>
            </a:pPr>
            <a:r>
              <a:rPr lang="en-US" altLang="en-US" sz="1800" i="1" dirty="0">
                <a:solidFill>
                  <a:srgbClr val="521B93"/>
                </a:solidFill>
                <a:ea typeface="ＭＳ Ｐゴシック" panose="020B0600070205080204" pitchFamily="34" charset="-128"/>
              </a:rPr>
              <a:t>M = p/q</a:t>
            </a:r>
          </a:p>
        </p:txBody>
      </p:sp>
      <p:sp>
        <p:nvSpPr>
          <p:cNvPr id="41" name="Google Shape;41;p8"/>
          <p:cNvSpPr txBox="1">
            <a:spLocks noGrp="1"/>
          </p:cNvSpPr>
          <p:nvPr>
            <p:ph type="title"/>
          </p:nvPr>
        </p:nvSpPr>
        <p:spPr>
          <a:xfrm>
            <a:off x="159125" y="30470"/>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Mirrors</a:t>
            </a:r>
            <a:endParaRPr sz="2400" dirty="0"/>
          </a:p>
        </p:txBody>
      </p:sp>
      <p:grpSp>
        <p:nvGrpSpPr>
          <p:cNvPr id="18" name="Group 17">
            <a:extLst>
              <a:ext uri="{FF2B5EF4-FFF2-40B4-BE49-F238E27FC236}">
                <a16:creationId xmlns:a16="http://schemas.microsoft.com/office/drawing/2014/main" id="{CAF89F31-EB71-3A90-778C-B840F8C0775D}"/>
              </a:ext>
            </a:extLst>
          </p:cNvPr>
          <p:cNvGrpSpPr/>
          <p:nvPr/>
        </p:nvGrpSpPr>
        <p:grpSpPr>
          <a:xfrm>
            <a:off x="6065837" y="-33824"/>
            <a:ext cx="3078163" cy="1780104"/>
            <a:chOff x="5998662" y="0"/>
            <a:chExt cx="3078163" cy="1780104"/>
          </a:xfrm>
        </p:grpSpPr>
        <p:grpSp>
          <p:nvGrpSpPr>
            <p:cNvPr id="14" name="Group 13">
              <a:extLst>
                <a:ext uri="{FF2B5EF4-FFF2-40B4-BE49-F238E27FC236}">
                  <a16:creationId xmlns:a16="http://schemas.microsoft.com/office/drawing/2014/main" id="{523F7BFB-3120-DDB4-628F-EE49D8E1797D}"/>
                </a:ext>
              </a:extLst>
            </p:cNvPr>
            <p:cNvGrpSpPr/>
            <p:nvPr/>
          </p:nvGrpSpPr>
          <p:grpSpPr>
            <a:xfrm>
              <a:off x="5998662" y="0"/>
              <a:ext cx="3078163" cy="1780104"/>
              <a:chOff x="5743575" y="152400"/>
              <a:chExt cx="3078163" cy="1780104"/>
            </a:xfrm>
          </p:grpSpPr>
          <p:pic>
            <p:nvPicPr>
              <p:cNvPr id="8" name="Picture 6" descr="als105b">
                <a:extLst>
                  <a:ext uri="{FF2B5EF4-FFF2-40B4-BE49-F238E27FC236}">
                    <a16:creationId xmlns:a16="http://schemas.microsoft.com/office/drawing/2014/main" id="{3999127B-FB6B-8DA2-9602-BFB6B57F2A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3575" y="472004"/>
                <a:ext cx="3078163"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7">
                <a:extLst>
                  <a:ext uri="{FF2B5EF4-FFF2-40B4-BE49-F238E27FC236}">
                    <a16:creationId xmlns:a16="http://schemas.microsoft.com/office/drawing/2014/main" id="{F6337ADB-F426-365E-B5C0-5B767430B526}"/>
                  </a:ext>
                </a:extLst>
              </p:cNvPr>
              <p:cNvSpPr txBox="1">
                <a:spLocks noChangeArrowheads="1"/>
              </p:cNvSpPr>
              <p:nvPr/>
            </p:nvSpPr>
            <p:spPr bwMode="auto">
              <a:xfrm>
                <a:off x="7648575" y="700604"/>
                <a:ext cx="3238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dirty="0">
                    <a:latin typeface="Arial Narrow" panose="020B0606020202030204" pitchFamily="34" charset="0"/>
                  </a:rPr>
                  <a:t>q</a:t>
                </a:r>
                <a:endParaRPr lang="en-GB" altLang="en-US" sz="2400" i="1" dirty="0">
                  <a:latin typeface="Arial Narrow" panose="020B0606020202030204" pitchFamily="34" charset="0"/>
                </a:endParaRPr>
              </a:p>
            </p:txBody>
          </p:sp>
          <p:sp>
            <p:nvSpPr>
              <p:cNvPr id="10" name="Text Box 8">
                <a:extLst>
                  <a:ext uri="{FF2B5EF4-FFF2-40B4-BE49-F238E27FC236}">
                    <a16:creationId xmlns:a16="http://schemas.microsoft.com/office/drawing/2014/main" id="{A937213F-97B6-7DB7-9789-E99EF679516B}"/>
                  </a:ext>
                </a:extLst>
              </p:cNvPr>
              <p:cNvSpPr txBox="1">
                <a:spLocks noChangeArrowheads="1"/>
              </p:cNvSpPr>
              <p:nvPr/>
            </p:nvSpPr>
            <p:spPr bwMode="auto">
              <a:xfrm>
                <a:off x="6429375" y="700604"/>
                <a:ext cx="3238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a:latin typeface="Arial Narrow" panose="020B0606020202030204" pitchFamily="34" charset="0"/>
                  </a:rPr>
                  <a:t>p</a:t>
                </a:r>
                <a:endParaRPr lang="en-GB" altLang="en-US" sz="2400" i="1">
                  <a:latin typeface="Arial Narrow" panose="020B0606020202030204" pitchFamily="34" charset="0"/>
                </a:endParaRPr>
              </a:p>
            </p:txBody>
          </p:sp>
          <p:sp>
            <p:nvSpPr>
              <p:cNvPr id="11" name="Oval 10">
                <a:extLst>
                  <a:ext uri="{FF2B5EF4-FFF2-40B4-BE49-F238E27FC236}">
                    <a16:creationId xmlns:a16="http://schemas.microsoft.com/office/drawing/2014/main" id="{843B2F65-3D00-1B2E-A47D-159CE05DACB2}"/>
                  </a:ext>
                </a:extLst>
              </p:cNvPr>
              <p:cNvSpPr/>
              <p:nvPr/>
            </p:nvSpPr>
            <p:spPr>
              <a:xfrm rot="19803944">
                <a:off x="7158065" y="475624"/>
                <a:ext cx="1258717" cy="1259952"/>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1D5C3-8033-5855-6C07-A85692E30553}"/>
                  </a:ext>
                </a:extLst>
              </p:cNvPr>
              <p:cNvSpPr txBox="1"/>
              <p:nvPr/>
            </p:nvSpPr>
            <p:spPr>
              <a:xfrm>
                <a:off x="7763504" y="152400"/>
                <a:ext cx="405771" cy="369332"/>
              </a:xfrm>
              <a:prstGeom prst="rect">
                <a:avLst/>
              </a:prstGeom>
              <a:noFill/>
            </p:spPr>
            <p:txBody>
              <a:bodyPr wrap="none" rtlCol="0">
                <a:spAutoFit/>
              </a:bodyPr>
              <a:lstStyle/>
              <a:p>
                <a:r>
                  <a:rPr lang="en-US" i="1" dirty="0"/>
                  <a:t>R</a:t>
                </a:r>
              </a:p>
            </p:txBody>
          </p:sp>
          <p:sp>
            <p:nvSpPr>
              <p:cNvPr id="13" name="TextBox 12">
                <a:extLst>
                  <a:ext uri="{FF2B5EF4-FFF2-40B4-BE49-F238E27FC236}">
                    <a16:creationId xmlns:a16="http://schemas.microsoft.com/office/drawing/2014/main" id="{000DE904-C676-8349-7C68-E7B03B9767CA}"/>
                  </a:ext>
                </a:extLst>
              </p:cNvPr>
              <p:cNvSpPr txBox="1"/>
              <p:nvPr/>
            </p:nvSpPr>
            <p:spPr>
              <a:xfrm>
                <a:off x="7894841" y="1185416"/>
                <a:ext cx="274434" cy="369332"/>
              </a:xfrm>
              <a:prstGeom prst="rect">
                <a:avLst/>
              </a:prstGeom>
              <a:noFill/>
            </p:spPr>
            <p:txBody>
              <a:bodyPr wrap="none" rtlCol="0">
                <a:spAutoFit/>
              </a:bodyPr>
              <a:lstStyle/>
              <a:p>
                <a:r>
                  <a:rPr lang="en-US" dirty="0">
                    <a:latin typeface="Symbol" charset="2"/>
                    <a:cs typeface="Symbol" charset="2"/>
                  </a:rPr>
                  <a:t>r</a:t>
                </a:r>
              </a:p>
            </p:txBody>
          </p:sp>
        </p:grpSp>
        <p:cxnSp>
          <p:nvCxnSpPr>
            <p:cNvPr id="15" name="Straight Connector 14">
              <a:extLst>
                <a:ext uri="{FF2B5EF4-FFF2-40B4-BE49-F238E27FC236}">
                  <a16:creationId xmlns:a16="http://schemas.microsoft.com/office/drawing/2014/main" id="{B0146E60-9B33-9213-7604-CEC6E4AC111B}"/>
                </a:ext>
              </a:extLst>
            </p:cNvPr>
            <p:cNvCxnSpPr/>
            <p:nvPr/>
          </p:nvCxnSpPr>
          <p:spPr>
            <a:xfrm>
              <a:off x="6537070" y="1064384"/>
              <a:ext cx="1691210" cy="5097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B0F6868-BDFA-25FD-B5F5-48481B246BD3}"/>
                </a:ext>
              </a:extLst>
            </p:cNvPr>
            <p:cNvCxnSpPr/>
            <p:nvPr/>
          </p:nvCxnSpPr>
          <p:spPr>
            <a:xfrm flipV="1">
              <a:off x="8214475" y="1064384"/>
              <a:ext cx="241472" cy="509796"/>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84285670-3452-CD17-89D5-64060CCC9118}"/>
                </a:ext>
              </a:extLst>
            </p:cNvPr>
            <p:cNvSpPr/>
            <p:nvPr/>
          </p:nvSpPr>
          <p:spPr>
            <a:xfrm>
              <a:off x="8109700" y="579572"/>
              <a:ext cx="260350" cy="99460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604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189900" y="62024"/>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Monochromators </a:t>
            </a:r>
            <a:endParaRPr sz="2400" dirty="0"/>
          </a:p>
        </p:txBody>
      </p:sp>
      <p:pic>
        <p:nvPicPr>
          <p:cNvPr id="3" name="Picture 2">
            <a:extLst>
              <a:ext uri="{FF2B5EF4-FFF2-40B4-BE49-F238E27FC236}">
                <a16:creationId xmlns:a16="http://schemas.microsoft.com/office/drawing/2014/main" id="{6778A6E9-3279-2FC9-D127-E273DB85A15A}"/>
              </a:ext>
            </a:extLst>
          </p:cNvPr>
          <p:cNvPicPr>
            <a:picLocks noChangeAspect="1"/>
          </p:cNvPicPr>
          <p:nvPr/>
        </p:nvPicPr>
        <p:blipFill>
          <a:blip r:embed="rId3"/>
          <a:stretch>
            <a:fillRect/>
          </a:stretch>
        </p:blipFill>
        <p:spPr>
          <a:xfrm>
            <a:off x="685800" y="721157"/>
            <a:ext cx="7772400" cy="4083269"/>
          </a:xfrm>
          <a:prstGeom prst="rect">
            <a:avLst/>
          </a:prstGeom>
        </p:spPr>
      </p:pic>
    </p:spTree>
    <p:extLst>
      <p:ext uri="{BB962C8B-B14F-4D97-AF65-F5344CB8AC3E}">
        <p14:creationId xmlns:p14="http://schemas.microsoft.com/office/powerpoint/2010/main" val="4150556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30043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Gratings</a:t>
            </a:r>
            <a:endParaRPr sz="2400" dirty="0"/>
          </a:p>
        </p:txBody>
      </p:sp>
      <p:grpSp>
        <p:nvGrpSpPr>
          <p:cNvPr id="5" name="Group 4">
            <a:extLst>
              <a:ext uri="{FF2B5EF4-FFF2-40B4-BE49-F238E27FC236}">
                <a16:creationId xmlns:a16="http://schemas.microsoft.com/office/drawing/2014/main" id="{3F2AB51F-F7B2-E4EE-6034-6B9ABB398295}"/>
              </a:ext>
            </a:extLst>
          </p:cNvPr>
          <p:cNvGrpSpPr/>
          <p:nvPr/>
        </p:nvGrpSpPr>
        <p:grpSpPr>
          <a:xfrm>
            <a:off x="300435" y="908252"/>
            <a:ext cx="7772400" cy="3947885"/>
            <a:chOff x="584948" y="819025"/>
            <a:chExt cx="7772400" cy="3947885"/>
          </a:xfrm>
        </p:grpSpPr>
        <p:pic>
          <p:nvPicPr>
            <p:cNvPr id="3" name="Picture 2">
              <a:extLst>
                <a:ext uri="{FF2B5EF4-FFF2-40B4-BE49-F238E27FC236}">
                  <a16:creationId xmlns:a16="http://schemas.microsoft.com/office/drawing/2014/main" id="{AD0538F8-5EF6-5E0B-F4B0-8A523CCDE6BB}"/>
                </a:ext>
              </a:extLst>
            </p:cNvPr>
            <p:cNvPicPr>
              <a:picLocks noChangeAspect="1"/>
            </p:cNvPicPr>
            <p:nvPr/>
          </p:nvPicPr>
          <p:blipFill>
            <a:blip r:embed="rId3"/>
            <a:stretch>
              <a:fillRect/>
            </a:stretch>
          </p:blipFill>
          <p:spPr>
            <a:xfrm>
              <a:off x="584948" y="819025"/>
              <a:ext cx="7772400" cy="3947885"/>
            </a:xfrm>
            <a:prstGeom prst="rect">
              <a:avLst/>
            </a:prstGeom>
          </p:spPr>
        </p:pic>
        <p:sp>
          <p:nvSpPr>
            <p:cNvPr id="4" name="Rectangle 3">
              <a:extLst>
                <a:ext uri="{FF2B5EF4-FFF2-40B4-BE49-F238E27FC236}">
                  <a16:creationId xmlns:a16="http://schemas.microsoft.com/office/drawing/2014/main" id="{BB452D23-70A2-00E8-2787-7DB8F998E72C}"/>
                </a:ext>
              </a:extLst>
            </p:cNvPr>
            <p:cNvSpPr/>
            <p:nvPr/>
          </p:nvSpPr>
          <p:spPr>
            <a:xfrm>
              <a:off x="584948" y="4522306"/>
              <a:ext cx="1252109" cy="244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9097C07-22BD-0FAC-B15D-13792F35A53A}"/>
              </a:ext>
            </a:extLst>
          </p:cNvPr>
          <p:cNvSpPr txBox="1"/>
          <p:nvPr/>
        </p:nvSpPr>
        <p:spPr>
          <a:xfrm>
            <a:off x="3681101" y="572300"/>
            <a:ext cx="4078942" cy="307777"/>
          </a:xfrm>
          <a:prstGeom prst="rect">
            <a:avLst/>
          </a:prstGeom>
          <a:noFill/>
          <a:ln>
            <a:solidFill>
              <a:schemeClr val="accent1"/>
            </a:solidFill>
          </a:ln>
        </p:spPr>
        <p:txBody>
          <a:bodyPr wrap="square" rtlCol="0">
            <a:spAutoFit/>
          </a:bodyPr>
          <a:lstStyle/>
          <a:p>
            <a:r>
              <a:rPr lang="en-US" dirty="0">
                <a:solidFill>
                  <a:srgbClr val="FF9300"/>
                </a:solidFill>
                <a:latin typeface="+mn-lt"/>
                <a:cs typeface="Calibri"/>
              </a:rPr>
              <a:t>No model (yet) in SHADOW for grating efficiency</a:t>
            </a:r>
          </a:p>
        </p:txBody>
      </p:sp>
      <p:pic>
        <p:nvPicPr>
          <p:cNvPr id="12" name="Picture 11">
            <a:extLst>
              <a:ext uri="{FF2B5EF4-FFF2-40B4-BE49-F238E27FC236}">
                <a16:creationId xmlns:a16="http://schemas.microsoft.com/office/drawing/2014/main" id="{0E699E24-EB3C-6EC4-977D-B84E6784872D}"/>
              </a:ext>
            </a:extLst>
          </p:cNvPr>
          <p:cNvPicPr>
            <a:picLocks noChangeAspect="1"/>
          </p:cNvPicPr>
          <p:nvPr/>
        </p:nvPicPr>
        <p:blipFill>
          <a:blip r:embed="rId4"/>
          <a:stretch>
            <a:fillRect/>
          </a:stretch>
        </p:blipFill>
        <p:spPr>
          <a:xfrm>
            <a:off x="7910234" y="100853"/>
            <a:ext cx="1194110" cy="2407024"/>
          </a:xfrm>
          <a:prstGeom prst="rect">
            <a:avLst/>
          </a:prstGeom>
          <a:ln>
            <a:noFill/>
          </a:ln>
        </p:spPr>
      </p:pic>
      <p:pic>
        <p:nvPicPr>
          <p:cNvPr id="6" name="Picture 5" descr="A screenshot of a cell phone&#10;&#10;AI-generated content may be incorrect.">
            <a:extLst>
              <a:ext uri="{FF2B5EF4-FFF2-40B4-BE49-F238E27FC236}">
                <a16:creationId xmlns:a16="http://schemas.microsoft.com/office/drawing/2014/main" id="{C3B8BE8D-4CFE-20A1-E521-212357D33E1D}"/>
              </a:ext>
            </a:extLst>
          </p:cNvPr>
          <p:cNvPicPr>
            <a:picLocks noChangeAspect="1"/>
          </p:cNvPicPr>
          <p:nvPr/>
        </p:nvPicPr>
        <p:blipFill>
          <a:blip r:embed="rId5"/>
          <a:stretch>
            <a:fillRect/>
          </a:stretch>
        </p:blipFill>
        <p:spPr>
          <a:xfrm>
            <a:off x="8064534" y="2561121"/>
            <a:ext cx="916865" cy="2219779"/>
          </a:xfrm>
          <a:prstGeom prst="rect">
            <a:avLst/>
          </a:prstGeom>
        </p:spPr>
      </p:pic>
    </p:spTree>
    <p:extLst>
      <p:ext uri="{BB962C8B-B14F-4D97-AF65-F5344CB8AC3E}">
        <p14:creationId xmlns:p14="http://schemas.microsoft.com/office/powerpoint/2010/main" val="2496754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238624"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238624" y="600476"/>
            <a:ext cx="8905376" cy="4185761"/>
          </a:xfrm>
          <a:prstGeom prst="rect">
            <a:avLst/>
          </a:prstGeom>
        </p:spPr>
        <p:txBody>
          <a:bodyPr wrap="square">
            <a:spAutoFit/>
          </a:bodyPr>
          <a:lstStyle/>
          <a:p>
            <a:r>
              <a:rPr lang="en-US" dirty="0">
                <a:solidFill>
                  <a:srgbClr val="202122"/>
                </a:solidFill>
                <a:latin typeface="Arial" panose="020B0604020202020204" pitchFamily="34" charset="0"/>
              </a:rPr>
              <a:t>Geometrical optics, or ray optics, is a model of optics that describes electromagnetic radiation propagation in terms of rays, that are an abstraction useful for approximating the paths along which light propagates.</a:t>
            </a: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Rays propagate in straight-line paths as they travel in a homogeneous medium. They follow the laws of reflection and refraction or are absorbed.</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 tracing is a method for calculating the path on rays that relies on approximate solutions to Maxwell's equations that are valid as long as the light waves propagate through and around objects whose dimensions are much greater than the light's wavelength. Ray theory does not describe phenomena such as interference and diffraction, which require wave theory.</a:t>
            </a:r>
          </a:p>
        </p:txBody>
      </p:sp>
      <p:pic>
        <p:nvPicPr>
          <p:cNvPr id="3" name="Picture 1" descr="page5image2148660096">
            <a:extLst>
              <a:ext uri="{FF2B5EF4-FFF2-40B4-BE49-F238E27FC236}">
                <a16:creationId xmlns:a16="http://schemas.microsoft.com/office/drawing/2014/main" id="{08EBDD68-FDE0-00D9-CD05-29A8C83B5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493" y="1336284"/>
            <a:ext cx="3260510" cy="17243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5BAD3D-5161-3944-1062-9D3BA4C25E4C}"/>
              </a:ext>
            </a:extLst>
          </p:cNvPr>
          <p:cNvPicPr>
            <a:picLocks noChangeAspect="1"/>
          </p:cNvPicPr>
          <p:nvPr/>
        </p:nvPicPr>
        <p:blipFill>
          <a:blip r:embed="rId4"/>
          <a:stretch>
            <a:fillRect/>
          </a:stretch>
        </p:blipFill>
        <p:spPr>
          <a:xfrm>
            <a:off x="6208051" y="1245926"/>
            <a:ext cx="2183221" cy="1819351"/>
          </a:xfrm>
          <a:prstGeom prst="rect">
            <a:avLst/>
          </a:prstGeom>
        </p:spPr>
      </p:pic>
      <p:pic>
        <p:nvPicPr>
          <p:cNvPr id="5" name="Picture 4">
            <a:extLst>
              <a:ext uri="{FF2B5EF4-FFF2-40B4-BE49-F238E27FC236}">
                <a16:creationId xmlns:a16="http://schemas.microsoft.com/office/drawing/2014/main" id="{19CA9328-26EC-3DC9-5043-0E265783A6A1}"/>
              </a:ext>
            </a:extLst>
          </p:cNvPr>
          <p:cNvPicPr>
            <a:picLocks noChangeAspect="1"/>
          </p:cNvPicPr>
          <p:nvPr/>
        </p:nvPicPr>
        <p:blipFill>
          <a:blip r:embed="rId5"/>
          <a:stretch>
            <a:fillRect/>
          </a:stretch>
        </p:blipFill>
        <p:spPr>
          <a:xfrm>
            <a:off x="3834003" y="1336284"/>
            <a:ext cx="2153763" cy="172899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238540" y="19717"/>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Crystals</a:t>
            </a:r>
            <a:endParaRPr sz="2400" dirty="0"/>
          </a:p>
        </p:txBody>
      </p:sp>
      <p:pic>
        <p:nvPicPr>
          <p:cNvPr id="5" name="Picture 4">
            <a:extLst>
              <a:ext uri="{FF2B5EF4-FFF2-40B4-BE49-F238E27FC236}">
                <a16:creationId xmlns:a16="http://schemas.microsoft.com/office/drawing/2014/main" id="{7E3B8120-E660-12C9-A1FC-1DD062695907}"/>
              </a:ext>
            </a:extLst>
          </p:cNvPr>
          <p:cNvPicPr>
            <a:picLocks noChangeAspect="1"/>
          </p:cNvPicPr>
          <p:nvPr/>
        </p:nvPicPr>
        <p:blipFill rotWithShape="1">
          <a:blip r:embed="rId3"/>
          <a:srcRect l="13854" t="8649" r="12566" b="10023"/>
          <a:stretch/>
        </p:blipFill>
        <p:spPr>
          <a:xfrm>
            <a:off x="8063027" y="127747"/>
            <a:ext cx="906161" cy="1875865"/>
          </a:xfrm>
          <a:prstGeom prst="rect">
            <a:avLst/>
          </a:prstGeom>
          <a:solidFill>
            <a:schemeClr val="bg1"/>
          </a:solidFill>
          <a:ln>
            <a:noFill/>
          </a:ln>
        </p:spPr>
      </p:pic>
      <p:grpSp>
        <p:nvGrpSpPr>
          <p:cNvPr id="9" name="Group 8">
            <a:extLst>
              <a:ext uri="{FF2B5EF4-FFF2-40B4-BE49-F238E27FC236}">
                <a16:creationId xmlns:a16="http://schemas.microsoft.com/office/drawing/2014/main" id="{4F9F468E-F171-2278-1DEA-B241D5F4B161}"/>
              </a:ext>
            </a:extLst>
          </p:cNvPr>
          <p:cNvGrpSpPr/>
          <p:nvPr/>
        </p:nvGrpSpPr>
        <p:grpSpPr>
          <a:xfrm>
            <a:off x="238540" y="729664"/>
            <a:ext cx="7772400" cy="4193401"/>
            <a:chOff x="174812" y="600475"/>
            <a:chExt cx="7772400" cy="4193401"/>
          </a:xfrm>
        </p:grpSpPr>
        <p:pic>
          <p:nvPicPr>
            <p:cNvPr id="3" name="Picture 2">
              <a:extLst>
                <a:ext uri="{FF2B5EF4-FFF2-40B4-BE49-F238E27FC236}">
                  <a16:creationId xmlns:a16="http://schemas.microsoft.com/office/drawing/2014/main" id="{73ECB681-33DF-E4D3-70EA-DF79AC443569}"/>
                </a:ext>
              </a:extLst>
            </p:cNvPr>
            <p:cNvPicPr>
              <a:picLocks noChangeAspect="1"/>
            </p:cNvPicPr>
            <p:nvPr/>
          </p:nvPicPr>
          <p:blipFill>
            <a:blip r:embed="rId4"/>
            <a:stretch>
              <a:fillRect/>
            </a:stretch>
          </p:blipFill>
          <p:spPr>
            <a:xfrm>
              <a:off x="174812" y="600475"/>
              <a:ext cx="7772400" cy="4052338"/>
            </a:xfrm>
            <a:prstGeom prst="rect">
              <a:avLst/>
            </a:prstGeom>
          </p:spPr>
        </p:pic>
        <p:sp>
          <p:nvSpPr>
            <p:cNvPr id="6" name="Rectangle 5">
              <a:extLst>
                <a:ext uri="{FF2B5EF4-FFF2-40B4-BE49-F238E27FC236}">
                  <a16:creationId xmlns:a16="http://schemas.microsoft.com/office/drawing/2014/main" id="{F5C4CC3D-1AA3-F649-556B-F0390095E51D}"/>
                </a:ext>
              </a:extLst>
            </p:cNvPr>
            <p:cNvSpPr/>
            <p:nvPr/>
          </p:nvSpPr>
          <p:spPr>
            <a:xfrm>
              <a:off x="174812" y="4363571"/>
              <a:ext cx="900953" cy="430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B0F707-B1D0-5E4E-C243-05261DED2A3F}"/>
                </a:ext>
              </a:extLst>
            </p:cNvPr>
            <p:cNvSpPr/>
            <p:nvPr/>
          </p:nvSpPr>
          <p:spPr>
            <a:xfrm>
              <a:off x="3036795" y="4437661"/>
              <a:ext cx="2227729" cy="302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C23CC4-F100-55F0-D695-F63BE0EB62F5}"/>
                </a:ext>
              </a:extLst>
            </p:cNvPr>
            <p:cNvSpPr/>
            <p:nvPr/>
          </p:nvSpPr>
          <p:spPr>
            <a:xfrm>
              <a:off x="6600265" y="4488022"/>
              <a:ext cx="900953" cy="252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green and blue logo&#10;&#10;AI-generated content may be incorrect.">
            <a:extLst>
              <a:ext uri="{FF2B5EF4-FFF2-40B4-BE49-F238E27FC236}">
                <a16:creationId xmlns:a16="http://schemas.microsoft.com/office/drawing/2014/main" id="{D0616A72-C755-8731-97FA-74477C65E725}"/>
              </a:ext>
            </a:extLst>
          </p:cNvPr>
          <p:cNvPicPr>
            <a:picLocks noChangeAspect="1"/>
          </p:cNvPicPr>
          <p:nvPr/>
        </p:nvPicPr>
        <p:blipFill>
          <a:blip r:embed="rId5"/>
          <a:stretch>
            <a:fillRect/>
          </a:stretch>
        </p:blipFill>
        <p:spPr>
          <a:xfrm>
            <a:off x="8132806" y="2111642"/>
            <a:ext cx="954043" cy="2056493"/>
          </a:xfrm>
          <a:prstGeom prst="rect">
            <a:avLst/>
          </a:prstGeom>
        </p:spPr>
      </p:pic>
    </p:spTree>
    <p:extLst>
      <p:ext uri="{BB962C8B-B14F-4D97-AF65-F5344CB8AC3E}">
        <p14:creationId xmlns:p14="http://schemas.microsoft.com/office/powerpoint/2010/main" val="2786198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1;p8">
            <a:extLst>
              <a:ext uri="{FF2B5EF4-FFF2-40B4-BE49-F238E27FC236}">
                <a16:creationId xmlns:a16="http://schemas.microsoft.com/office/drawing/2014/main" id="{AEA36077-F54A-1392-C022-5A6F5A7B0AC6}"/>
              </a:ext>
            </a:extLst>
          </p:cNvPr>
          <p:cNvSpPr txBox="1">
            <a:spLocks noGrp="1"/>
          </p:cNvSpPr>
          <p:nvPr>
            <p:ph type="title"/>
          </p:nvPr>
        </p:nvSpPr>
        <p:spPr>
          <a:xfrm>
            <a:off x="212754" y="14844"/>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Multilayers</a:t>
            </a:r>
            <a:endParaRPr sz="2400" dirty="0"/>
          </a:p>
        </p:txBody>
      </p:sp>
      <p:pic>
        <p:nvPicPr>
          <p:cNvPr id="10" name="Picture 9">
            <a:extLst>
              <a:ext uri="{FF2B5EF4-FFF2-40B4-BE49-F238E27FC236}">
                <a16:creationId xmlns:a16="http://schemas.microsoft.com/office/drawing/2014/main" id="{FFE9FC09-2310-4E2A-DD9F-C1CAF5F6D251}"/>
              </a:ext>
            </a:extLst>
          </p:cNvPr>
          <p:cNvPicPr>
            <a:picLocks noChangeAspect="1"/>
          </p:cNvPicPr>
          <p:nvPr/>
        </p:nvPicPr>
        <p:blipFill rotWithShape="1">
          <a:blip r:embed="rId2"/>
          <a:srcRect l="8530" t="5137" r="13822" b="8368"/>
          <a:stretch/>
        </p:blipFill>
        <p:spPr>
          <a:xfrm>
            <a:off x="8097159" y="46375"/>
            <a:ext cx="979666" cy="1937066"/>
          </a:xfrm>
          <a:prstGeom prst="rect">
            <a:avLst/>
          </a:prstGeom>
          <a:ln>
            <a:noFill/>
          </a:ln>
        </p:spPr>
      </p:pic>
      <p:grpSp>
        <p:nvGrpSpPr>
          <p:cNvPr id="12" name="Group 11">
            <a:extLst>
              <a:ext uri="{FF2B5EF4-FFF2-40B4-BE49-F238E27FC236}">
                <a16:creationId xmlns:a16="http://schemas.microsoft.com/office/drawing/2014/main" id="{6223B43C-F5E8-3730-BD86-E403D99ED3EB}"/>
              </a:ext>
            </a:extLst>
          </p:cNvPr>
          <p:cNvGrpSpPr/>
          <p:nvPr/>
        </p:nvGrpSpPr>
        <p:grpSpPr>
          <a:xfrm>
            <a:off x="277634" y="776063"/>
            <a:ext cx="7819525" cy="4021173"/>
            <a:chOff x="67175" y="806321"/>
            <a:chExt cx="7819525" cy="4021173"/>
          </a:xfrm>
        </p:grpSpPr>
        <p:pic>
          <p:nvPicPr>
            <p:cNvPr id="8" name="Picture 7">
              <a:extLst>
                <a:ext uri="{FF2B5EF4-FFF2-40B4-BE49-F238E27FC236}">
                  <a16:creationId xmlns:a16="http://schemas.microsoft.com/office/drawing/2014/main" id="{29B71E6D-EC33-A411-BCEF-C921A1EA3CF1}"/>
                </a:ext>
              </a:extLst>
            </p:cNvPr>
            <p:cNvPicPr>
              <a:picLocks noChangeAspect="1"/>
            </p:cNvPicPr>
            <p:nvPr/>
          </p:nvPicPr>
          <p:blipFill rotWithShape="1">
            <a:blip r:embed="rId3"/>
            <a:srcRect b="943"/>
            <a:stretch/>
          </p:blipFill>
          <p:spPr>
            <a:xfrm>
              <a:off x="114300" y="806321"/>
              <a:ext cx="7772400" cy="3960661"/>
            </a:xfrm>
            <a:prstGeom prst="rect">
              <a:avLst/>
            </a:prstGeom>
          </p:spPr>
        </p:pic>
        <p:sp>
          <p:nvSpPr>
            <p:cNvPr id="11" name="Rectangle 10">
              <a:extLst>
                <a:ext uri="{FF2B5EF4-FFF2-40B4-BE49-F238E27FC236}">
                  <a16:creationId xmlns:a16="http://schemas.microsoft.com/office/drawing/2014/main" id="{42F37ABE-024D-F2DA-51B2-BE59D9FCC222}"/>
                </a:ext>
              </a:extLst>
            </p:cNvPr>
            <p:cNvSpPr/>
            <p:nvPr/>
          </p:nvSpPr>
          <p:spPr>
            <a:xfrm>
              <a:off x="67175" y="4659406"/>
              <a:ext cx="1008590" cy="168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logo of a plane multilayer&#10;&#10;AI-generated content may be incorrect.">
            <a:extLst>
              <a:ext uri="{FF2B5EF4-FFF2-40B4-BE49-F238E27FC236}">
                <a16:creationId xmlns:a16="http://schemas.microsoft.com/office/drawing/2014/main" id="{5A491DC6-D5DB-2B0A-C0D1-12870751C106}"/>
              </a:ext>
            </a:extLst>
          </p:cNvPr>
          <p:cNvPicPr>
            <a:picLocks noChangeAspect="1"/>
          </p:cNvPicPr>
          <p:nvPr/>
        </p:nvPicPr>
        <p:blipFill>
          <a:blip r:embed="rId4"/>
          <a:stretch>
            <a:fillRect/>
          </a:stretch>
        </p:blipFill>
        <p:spPr>
          <a:xfrm>
            <a:off x="8007129" y="2221047"/>
            <a:ext cx="1159725" cy="1131207"/>
          </a:xfrm>
          <a:prstGeom prst="rect">
            <a:avLst/>
          </a:prstGeom>
        </p:spPr>
      </p:pic>
    </p:spTree>
    <p:extLst>
      <p:ext uri="{BB962C8B-B14F-4D97-AF65-F5344CB8AC3E}">
        <p14:creationId xmlns:p14="http://schemas.microsoft.com/office/powerpoint/2010/main" val="282493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230110" y="42589"/>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X-Ray Lenses</a:t>
            </a:r>
            <a:endParaRPr sz="2400" dirty="0"/>
          </a:p>
        </p:txBody>
      </p:sp>
      <p:grpSp>
        <p:nvGrpSpPr>
          <p:cNvPr id="62" name="Group 61">
            <a:extLst>
              <a:ext uri="{FF2B5EF4-FFF2-40B4-BE49-F238E27FC236}">
                <a16:creationId xmlns:a16="http://schemas.microsoft.com/office/drawing/2014/main" id="{C917A6B3-0592-9889-674A-DB1B3D6CBFC4}"/>
              </a:ext>
            </a:extLst>
          </p:cNvPr>
          <p:cNvGrpSpPr/>
          <p:nvPr/>
        </p:nvGrpSpPr>
        <p:grpSpPr>
          <a:xfrm>
            <a:off x="874059" y="180846"/>
            <a:ext cx="7492466" cy="4457175"/>
            <a:chOff x="155575" y="-609600"/>
            <a:chExt cx="8379037" cy="5745162"/>
          </a:xfrm>
        </p:grpSpPr>
        <p:sp>
          <p:nvSpPr>
            <p:cNvPr id="26" name="Rectangle 25">
              <a:extLst>
                <a:ext uri="{FF2B5EF4-FFF2-40B4-BE49-F238E27FC236}">
                  <a16:creationId xmlns:a16="http://schemas.microsoft.com/office/drawing/2014/main" id="{36FABC9D-7C6E-E5AB-D5F1-5E494EA30234}"/>
                </a:ext>
              </a:extLst>
            </p:cNvPr>
            <p:cNvSpPr/>
            <p:nvPr/>
          </p:nvSpPr>
          <p:spPr>
            <a:xfrm>
              <a:off x="1583668" y="2687833"/>
              <a:ext cx="2916324" cy="1404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D5A4B6F9-6B2C-69C2-43DD-39FD84D9C608}"/>
                </a:ext>
              </a:extLst>
            </p:cNvPr>
            <p:cNvCxnSpPr/>
            <p:nvPr/>
          </p:nvCxnSpPr>
          <p:spPr>
            <a:xfrm>
              <a:off x="4304015" y="228600"/>
              <a:ext cx="0" cy="151224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6CA8AF7-4320-47E0-01CD-C617ED613C38}"/>
                </a:ext>
              </a:extLst>
            </p:cNvPr>
            <p:cNvCxnSpPr/>
            <p:nvPr/>
          </p:nvCxnSpPr>
          <p:spPr>
            <a:xfrm>
              <a:off x="1043608" y="1540113"/>
              <a:ext cx="3243808" cy="143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9" name="TextBox 28">
              <a:extLst>
                <a:ext uri="{FF2B5EF4-FFF2-40B4-BE49-F238E27FC236}">
                  <a16:creationId xmlns:a16="http://schemas.microsoft.com/office/drawing/2014/main" id="{92AE54C6-0DE5-CB61-189C-281FEC396874}"/>
                </a:ext>
              </a:extLst>
            </p:cNvPr>
            <p:cNvSpPr txBox="1"/>
            <p:nvPr/>
          </p:nvSpPr>
          <p:spPr>
            <a:xfrm>
              <a:off x="2843808" y="1185162"/>
              <a:ext cx="312906" cy="369332"/>
            </a:xfrm>
            <a:prstGeom prst="rect">
              <a:avLst/>
            </a:prstGeom>
            <a:noFill/>
          </p:spPr>
          <p:txBody>
            <a:bodyPr wrap="none" rtlCol="0">
              <a:spAutoFit/>
            </a:bodyPr>
            <a:lstStyle/>
            <a:p>
              <a:r>
                <a:rPr lang="en-US" dirty="0"/>
                <a:t>p</a:t>
              </a:r>
            </a:p>
          </p:txBody>
        </p:sp>
        <p:cxnSp>
          <p:nvCxnSpPr>
            <p:cNvPr id="30" name="Straight Arrow Connector 29">
              <a:extLst>
                <a:ext uri="{FF2B5EF4-FFF2-40B4-BE49-F238E27FC236}">
                  <a16:creationId xmlns:a16="http://schemas.microsoft.com/office/drawing/2014/main" id="{A7FFFB49-563D-D86E-D27A-C2BC18C4073C}"/>
                </a:ext>
              </a:extLst>
            </p:cNvPr>
            <p:cNvCxnSpPr/>
            <p:nvPr/>
          </p:nvCxnSpPr>
          <p:spPr>
            <a:xfrm>
              <a:off x="4319972" y="1540113"/>
              <a:ext cx="3328392" cy="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31" name="TextBox 30">
              <a:extLst>
                <a:ext uri="{FF2B5EF4-FFF2-40B4-BE49-F238E27FC236}">
                  <a16:creationId xmlns:a16="http://schemas.microsoft.com/office/drawing/2014/main" id="{7C44AA09-42A9-F9F3-10C7-CFA41E267C1F}"/>
                </a:ext>
              </a:extLst>
            </p:cNvPr>
            <p:cNvSpPr txBox="1"/>
            <p:nvPr/>
          </p:nvSpPr>
          <p:spPr>
            <a:xfrm>
              <a:off x="5940152" y="1185162"/>
              <a:ext cx="312906" cy="369332"/>
            </a:xfrm>
            <a:prstGeom prst="rect">
              <a:avLst/>
            </a:prstGeom>
            <a:noFill/>
          </p:spPr>
          <p:txBody>
            <a:bodyPr wrap="none" rtlCol="0">
              <a:spAutoFit/>
            </a:bodyPr>
            <a:lstStyle/>
            <a:p>
              <a:r>
                <a:rPr lang="en-US" dirty="0"/>
                <a:t>q</a:t>
              </a:r>
            </a:p>
          </p:txBody>
        </p:sp>
        <p:cxnSp>
          <p:nvCxnSpPr>
            <p:cNvPr id="32" name="Straight Connector 31">
              <a:extLst>
                <a:ext uri="{FF2B5EF4-FFF2-40B4-BE49-F238E27FC236}">
                  <a16:creationId xmlns:a16="http://schemas.microsoft.com/office/drawing/2014/main" id="{7E250380-01F5-2B42-5A8C-7C25E444CDBC}"/>
                </a:ext>
              </a:extLst>
            </p:cNvPr>
            <p:cNvCxnSpPr/>
            <p:nvPr/>
          </p:nvCxnSpPr>
          <p:spPr>
            <a:xfrm>
              <a:off x="1115616" y="1031649"/>
              <a:ext cx="64447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536C75-7A55-6AB2-AE94-F5D169F3F14A}"/>
                </a:ext>
              </a:extLst>
            </p:cNvPr>
            <p:cNvCxnSpPr/>
            <p:nvPr/>
          </p:nvCxnSpPr>
          <p:spPr>
            <a:xfrm flipV="1">
              <a:off x="1115616" y="455585"/>
              <a:ext cx="3204356"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D30E81-FAE5-E80D-1A69-C11950CE2998}"/>
                </a:ext>
              </a:extLst>
            </p:cNvPr>
            <p:cNvCxnSpPr/>
            <p:nvPr/>
          </p:nvCxnSpPr>
          <p:spPr>
            <a:xfrm flipH="1" flipV="1">
              <a:off x="4283968" y="455585"/>
              <a:ext cx="2772308"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AC22AD-8430-148A-7729-69385A30024C}"/>
                </a:ext>
              </a:extLst>
            </p:cNvPr>
            <p:cNvCxnSpPr/>
            <p:nvPr/>
          </p:nvCxnSpPr>
          <p:spPr>
            <a:xfrm>
              <a:off x="1151620" y="1031649"/>
              <a:ext cx="3168352"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A63126C-EF6F-7102-9DBA-D87BCD6F2B5A}"/>
                </a:ext>
              </a:extLst>
            </p:cNvPr>
            <p:cNvCxnSpPr/>
            <p:nvPr/>
          </p:nvCxnSpPr>
          <p:spPr>
            <a:xfrm flipV="1">
              <a:off x="4283968" y="1031649"/>
              <a:ext cx="2736304"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7" name="Picture 5" descr="C:\Users\srio\Downloads\CodeCogsEqn (1).png">
              <a:extLst>
                <a:ext uri="{FF2B5EF4-FFF2-40B4-BE49-F238E27FC236}">
                  <a16:creationId xmlns:a16="http://schemas.microsoft.com/office/drawing/2014/main" id="{9FA25F80-177B-CE6A-15C0-7084D70F2F67}"/>
                </a:ext>
              </a:extLst>
            </p:cNvPr>
            <p:cNvPicPr>
              <a:picLocks noChangeAspect="1" noChangeArrowheads="1"/>
            </p:cNvPicPr>
            <p:nvPr/>
          </p:nvPicPr>
          <p:blipFill>
            <a:blip r:embed="rId3" cstate="print"/>
            <a:srcRect/>
            <a:stretch>
              <a:fillRect/>
            </a:stretch>
          </p:blipFill>
          <p:spPr bwMode="auto">
            <a:xfrm>
              <a:off x="3671900" y="1823737"/>
              <a:ext cx="1485900" cy="714375"/>
            </a:xfrm>
            <a:prstGeom prst="rect">
              <a:avLst/>
            </a:prstGeom>
            <a:noFill/>
          </p:spPr>
        </p:pic>
        <p:sp>
          <p:nvSpPr>
            <p:cNvPr id="38" name="Freeform 37">
              <a:extLst>
                <a:ext uri="{FF2B5EF4-FFF2-40B4-BE49-F238E27FC236}">
                  <a16:creationId xmlns:a16="http://schemas.microsoft.com/office/drawing/2014/main" id="{2DD24C10-166E-31FF-CBE5-576DD1BCF901}"/>
                </a:ext>
              </a:extLst>
            </p:cNvPr>
            <p:cNvSpPr/>
            <p:nvPr/>
          </p:nvSpPr>
          <p:spPr>
            <a:xfrm rot="5400000">
              <a:off x="1247579" y="2987918"/>
              <a:ext cx="1376238" cy="776068"/>
            </a:xfrm>
            <a:custGeom>
              <a:avLst/>
              <a:gdLst>
                <a:gd name="connsiteX0" fmla="*/ 0 w 2757267"/>
                <a:gd name="connsiteY0" fmla="*/ 776068 h 776068"/>
                <a:gd name="connsiteX1" fmla="*/ 1378633 w 2757267"/>
                <a:gd name="connsiteY1" fmla="*/ 2345 h 776068"/>
                <a:gd name="connsiteX2" fmla="*/ 2757267 w 2757267"/>
                <a:gd name="connsiteY2" fmla="*/ 762000 h 776068"/>
                <a:gd name="connsiteX3" fmla="*/ 2757267 w 2757267"/>
                <a:gd name="connsiteY3" fmla="*/ 762000 h 776068"/>
              </a:gdLst>
              <a:ahLst/>
              <a:cxnLst>
                <a:cxn ang="0">
                  <a:pos x="connsiteX0" y="connsiteY0"/>
                </a:cxn>
                <a:cxn ang="0">
                  <a:pos x="connsiteX1" y="connsiteY1"/>
                </a:cxn>
                <a:cxn ang="0">
                  <a:pos x="connsiteX2" y="connsiteY2"/>
                </a:cxn>
                <a:cxn ang="0">
                  <a:pos x="connsiteX3" y="connsiteY3"/>
                </a:cxn>
              </a:cxnLst>
              <a:rect l="l" t="t" r="r" b="b"/>
              <a:pathLst>
                <a:path w="2757267" h="776068">
                  <a:moveTo>
                    <a:pt x="0" y="776068"/>
                  </a:moveTo>
                  <a:cubicBezTo>
                    <a:pt x="459544" y="390379"/>
                    <a:pt x="919089" y="4690"/>
                    <a:pt x="1378633" y="2345"/>
                  </a:cubicBezTo>
                  <a:cubicBezTo>
                    <a:pt x="1838177" y="0"/>
                    <a:pt x="2757267" y="762000"/>
                    <a:pt x="2757267" y="762000"/>
                  </a:cubicBezTo>
                  <a:lnTo>
                    <a:pt x="2757267" y="762000"/>
                  </a:lnTo>
                </a:path>
              </a:pathLst>
            </a:cu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Rectangle 38">
              <a:extLst>
                <a:ext uri="{FF2B5EF4-FFF2-40B4-BE49-F238E27FC236}">
                  <a16:creationId xmlns:a16="http://schemas.microsoft.com/office/drawing/2014/main" id="{88AB9411-8FC6-F6C3-84EA-98A0D7C8F897}"/>
                </a:ext>
              </a:extLst>
            </p:cNvPr>
            <p:cNvSpPr/>
            <p:nvPr/>
          </p:nvSpPr>
          <p:spPr>
            <a:xfrm>
              <a:off x="2375756" y="2651829"/>
              <a:ext cx="2484276" cy="1476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3FFBE5F1-94F2-37A5-B98B-E2501A2972A4}"/>
                </a:ext>
              </a:extLst>
            </p:cNvPr>
            <p:cNvCxnSpPr/>
            <p:nvPr/>
          </p:nvCxnSpPr>
          <p:spPr>
            <a:xfrm flipV="1">
              <a:off x="323528" y="3371909"/>
              <a:ext cx="3888432" cy="720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F9E794-9F27-B013-129F-D07CD40EE781}"/>
                </a:ext>
              </a:extLst>
            </p:cNvPr>
            <p:cNvCxnSpPr/>
            <p:nvPr/>
          </p:nvCxnSpPr>
          <p:spPr>
            <a:xfrm flipV="1">
              <a:off x="359532" y="3047873"/>
              <a:ext cx="1728192" cy="3960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643441-B7A8-D7CC-B95A-F58A2F0D018F}"/>
                </a:ext>
              </a:extLst>
            </p:cNvPr>
            <p:cNvCxnSpPr/>
            <p:nvPr/>
          </p:nvCxnSpPr>
          <p:spPr>
            <a:xfrm>
              <a:off x="2123728" y="3047873"/>
              <a:ext cx="2016224" cy="3240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AutoShape 7" descr="n_1\cdot\sin(\theta_1)=n_2\cdot\sin(\theta_2)">
              <a:extLst>
                <a:ext uri="{FF2B5EF4-FFF2-40B4-BE49-F238E27FC236}">
                  <a16:creationId xmlns:a16="http://schemas.microsoft.com/office/drawing/2014/main" id="{D2285D1A-84B6-800C-1EE4-CABBBA4C2218}"/>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5" name="AutoShape 9" descr="n_1\cdot\sin(\theta_1)=n_2\cdot\sin(\theta_2)">
              <a:extLst>
                <a:ext uri="{FF2B5EF4-FFF2-40B4-BE49-F238E27FC236}">
                  <a16:creationId xmlns:a16="http://schemas.microsoft.com/office/drawing/2014/main" id="{F999862C-7B22-7F91-4D2C-E7106CD26A1A}"/>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6" name="AutoShape 11" descr="n_1\cdot\sin(\theta_1)=n_2\cdot\sin(\theta_2)">
              <a:extLst>
                <a:ext uri="{FF2B5EF4-FFF2-40B4-BE49-F238E27FC236}">
                  <a16:creationId xmlns:a16="http://schemas.microsoft.com/office/drawing/2014/main" id="{B37EA7B2-A611-E1E4-7CE3-AD1012A75452}"/>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47" name="Picture 13" descr="https://latex.codecogs.com/gif.latex?%5Cdpi%7B150%7D%20%5Csin%5Ctheta_1%20%3D%20%281-%5Cdelta%29%20%5Csin%5Ctheta_2">
              <a:extLst>
                <a:ext uri="{FF2B5EF4-FFF2-40B4-BE49-F238E27FC236}">
                  <a16:creationId xmlns:a16="http://schemas.microsoft.com/office/drawing/2014/main" id="{8E5F32DE-2DD9-9896-9EBB-8FA8D2F3CFC1}"/>
                </a:ext>
              </a:extLst>
            </p:cNvPr>
            <p:cNvPicPr>
              <a:picLocks noChangeAspect="1" noChangeArrowheads="1"/>
            </p:cNvPicPr>
            <p:nvPr/>
          </p:nvPicPr>
          <p:blipFill>
            <a:blip r:embed="rId4" cstate="print"/>
            <a:srcRect/>
            <a:stretch>
              <a:fillRect/>
            </a:stretch>
          </p:blipFill>
          <p:spPr bwMode="auto">
            <a:xfrm>
              <a:off x="1043608" y="4127993"/>
              <a:ext cx="2076450" cy="238125"/>
            </a:xfrm>
            <a:prstGeom prst="rect">
              <a:avLst/>
            </a:prstGeom>
            <a:noFill/>
          </p:spPr>
        </p:pic>
        <p:pic>
          <p:nvPicPr>
            <p:cNvPr id="48" name="Picture 16" descr="https://www.latex4technics.com/l4ttemp/w9vwfe.png?1490258234173">
              <a:extLst>
                <a:ext uri="{FF2B5EF4-FFF2-40B4-BE49-F238E27FC236}">
                  <a16:creationId xmlns:a16="http://schemas.microsoft.com/office/drawing/2014/main" id="{40E7408D-23E4-A46B-EAFE-E8F2500ADB75}"/>
                </a:ext>
              </a:extLst>
            </p:cNvPr>
            <p:cNvPicPr>
              <a:picLocks noChangeAspect="1" noChangeArrowheads="1"/>
            </p:cNvPicPr>
            <p:nvPr/>
          </p:nvPicPr>
          <p:blipFill>
            <a:blip r:embed="rId5" cstate="print"/>
            <a:srcRect/>
            <a:stretch>
              <a:fillRect/>
            </a:stretch>
          </p:blipFill>
          <p:spPr bwMode="auto">
            <a:xfrm>
              <a:off x="248878" y="4531081"/>
              <a:ext cx="4248150" cy="561975"/>
            </a:xfrm>
            <a:prstGeom prst="rect">
              <a:avLst/>
            </a:prstGeom>
            <a:noFill/>
          </p:spPr>
        </p:pic>
        <p:graphicFrame>
          <p:nvGraphicFramePr>
            <p:cNvPr id="49" name="Object 17">
              <a:extLst>
                <a:ext uri="{FF2B5EF4-FFF2-40B4-BE49-F238E27FC236}">
                  <a16:creationId xmlns:a16="http://schemas.microsoft.com/office/drawing/2014/main" id="{4B3F3129-7800-62A5-9F61-132375A0C050}"/>
                </a:ext>
              </a:extLst>
            </p:cNvPr>
            <p:cNvGraphicFramePr>
              <a:graphicFrameLocks noChangeAspect="1"/>
            </p:cNvGraphicFramePr>
            <p:nvPr>
              <p:extLst>
                <p:ext uri="{D42A27DB-BD31-4B8C-83A1-F6EECF244321}">
                  <p14:modId xmlns:p14="http://schemas.microsoft.com/office/powerpoint/2010/main" val="3994390983"/>
                </p:ext>
              </p:extLst>
            </p:nvPr>
          </p:nvGraphicFramePr>
          <p:xfrm>
            <a:off x="6248400" y="4343400"/>
            <a:ext cx="1385888" cy="792162"/>
          </p:xfrm>
          <a:graphic>
            <a:graphicData uri="http://schemas.openxmlformats.org/presentationml/2006/ole">
              <mc:AlternateContent xmlns:mc="http://schemas.openxmlformats.org/markup-compatibility/2006">
                <mc:Choice xmlns:v="urn:schemas-microsoft-com:vml" Requires="v">
                  <p:oleObj name="Equation" r:id="rId6" imgW="676440" imgH="383760" progId="Equation.DSMT4">
                    <p:embed/>
                  </p:oleObj>
                </mc:Choice>
                <mc:Fallback>
                  <p:oleObj name="Equation" r:id="rId6" imgW="676440" imgH="383760" progId="Equation.DSMT4">
                    <p:embed/>
                    <p:pic>
                      <p:nvPicPr>
                        <p:cNvPr id="27"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4343400"/>
                          <a:ext cx="1385888" cy="7921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0" name="Image 1">
              <a:extLst>
                <a:ext uri="{FF2B5EF4-FFF2-40B4-BE49-F238E27FC236}">
                  <a16:creationId xmlns:a16="http://schemas.microsoft.com/office/drawing/2014/main" id="{E488B4E0-E9E4-F461-F732-366318DA4360}"/>
                </a:ext>
              </a:extLst>
            </p:cNvPr>
            <p:cNvPicPr>
              <a:picLocks noChangeAspect="1"/>
            </p:cNvPicPr>
            <p:nvPr/>
          </p:nvPicPr>
          <p:blipFill>
            <a:blip r:embed="rId8" cstate="print"/>
            <a:stretch>
              <a:fillRect/>
            </a:stretch>
          </p:blipFill>
          <p:spPr>
            <a:xfrm>
              <a:off x="5562600" y="2514600"/>
              <a:ext cx="2972012" cy="1805577"/>
            </a:xfrm>
            <a:prstGeom prst="rect">
              <a:avLst/>
            </a:prstGeom>
          </p:spPr>
        </p:pic>
      </p:grpSp>
    </p:spTree>
    <p:extLst>
      <p:ext uri="{BB962C8B-B14F-4D97-AF65-F5344CB8AC3E}">
        <p14:creationId xmlns:p14="http://schemas.microsoft.com/office/powerpoint/2010/main" val="3105981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grpSp>
        <p:nvGrpSpPr>
          <p:cNvPr id="15" name="Group 14">
            <a:extLst>
              <a:ext uri="{FF2B5EF4-FFF2-40B4-BE49-F238E27FC236}">
                <a16:creationId xmlns:a16="http://schemas.microsoft.com/office/drawing/2014/main" id="{5AFD92EE-2058-2B68-1378-9A9977DBBB3B}"/>
              </a:ext>
            </a:extLst>
          </p:cNvPr>
          <p:cNvGrpSpPr/>
          <p:nvPr/>
        </p:nvGrpSpPr>
        <p:grpSpPr>
          <a:xfrm>
            <a:off x="71481" y="1396061"/>
            <a:ext cx="8604448" cy="3368117"/>
            <a:chOff x="0" y="1301931"/>
            <a:chExt cx="8604448" cy="3368117"/>
          </a:xfrm>
        </p:grpSpPr>
        <p:pic>
          <p:nvPicPr>
            <p:cNvPr id="2" name="Picture 2" descr="N:\scisoft\XRayOptics\OASYS_VE_RNICE8\shadowOui\orangecontrib\shadow\widgets\compound_optical_elements\icons\crl.png">
              <a:extLst>
                <a:ext uri="{FF2B5EF4-FFF2-40B4-BE49-F238E27FC236}">
                  <a16:creationId xmlns:a16="http://schemas.microsoft.com/office/drawing/2014/main" id="{FF9E3C5A-FCC0-9BF8-0F1F-8399A93CD942}"/>
                </a:ext>
              </a:extLst>
            </p:cNvPr>
            <p:cNvPicPr>
              <a:picLocks noChangeAspect="1" noChangeArrowheads="1"/>
            </p:cNvPicPr>
            <p:nvPr/>
          </p:nvPicPr>
          <p:blipFill>
            <a:blip r:embed="rId3" cstate="print"/>
            <a:srcRect/>
            <a:stretch>
              <a:fillRect/>
            </a:stretch>
          </p:blipFill>
          <p:spPr bwMode="auto">
            <a:xfrm>
              <a:off x="3671900" y="1301931"/>
              <a:ext cx="2520280" cy="2520280"/>
            </a:xfrm>
            <a:prstGeom prst="rect">
              <a:avLst/>
            </a:prstGeom>
            <a:noFill/>
          </p:spPr>
        </p:pic>
        <p:pic>
          <p:nvPicPr>
            <p:cNvPr id="3" name="Picture 3" descr="N:\scisoft\XRayOptics\OASYS_VE_RNICE8\shadowOui\orangecontrib\shadow\widgets\compound_optical_elements\icons\lens.png">
              <a:extLst>
                <a:ext uri="{FF2B5EF4-FFF2-40B4-BE49-F238E27FC236}">
                  <a16:creationId xmlns:a16="http://schemas.microsoft.com/office/drawing/2014/main" id="{BE68EBDF-D84F-070E-25FF-69574D2EBE55}"/>
                </a:ext>
              </a:extLst>
            </p:cNvPr>
            <p:cNvPicPr>
              <a:picLocks noChangeAspect="1" noChangeArrowheads="1"/>
            </p:cNvPicPr>
            <p:nvPr/>
          </p:nvPicPr>
          <p:blipFill>
            <a:blip r:embed="rId4" cstate="print"/>
            <a:srcRect/>
            <a:stretch>
              <a:fillRect/>
            </a:stretch>
          </p:blipFill>
          <p:spPr bwMode="auto">
            <a:xfrm>
              <a:off x="2015716" y="1805987"/>
              <a:ext cx="1524000" cy="1524000"/>
            </a:xfrm>
            <a:prstGeom prst="rect">
              <a:avLst/>
            </a:prstGeom>
            <a:noFill/>
          </p:spPr>
        </p:pic>
        <p:pic>
          <p:nvPicPr>
            <p:cNvPr id="4" name="Picture 4" descr="N:\scisoft\XRayOptics\OASYS_VE_RNICE8\shadowOui\orangecontrib\shadow\widgets\compound_optical_elements\icons\lens.png">
              <a:extLst>
                <a:ext uri="{FF2B5EF4-FFF2-40B4-BE49-F238E27FC236}">
                  <a16:creationId xmlns:a16="http://schemas.microsoft.com/office/drawing/2014/main" id="{A357A600-F82E-3960-9467-B32A4C5AB1E0}"/>
                </a:ext>
              </a:extLst>
            </p:cNvPr>
            <p:cNvPicPr>
              <a:picLocks noChangeAspect="1" noChangeArrowheads="1"/>
            </p:cNvPicPr>
            <p:nvPr/>
          </p:nvPicPr>
          <p:blipFill>
            <a:blip r:embed="rId4" cstate="print"/>
            <a:srcRect/>
            <a:stretch>
              <a:fillRect/>
            </a:stretch>
          </p:blipFill>
          <p:spPr bwMode="auto">
            <a:xfrm>
              <a:off x="503548" y="1805987"/>
              <a:ext cx="1524000" cy="1524000"/>
            </a:xfrm>
            <a:prstGeom prst="rect">
              <a:avLst/>
            </a:prstGeom>
            <a:noFill/>
          </p:spPr>
        </p:pic>
        <p:pic>
          <p:nvPicPr>
            <p:cNvPr id="5" name="Picture 5" descr="N:\scisoft\XRayOptics\OASYS_VE_RNICE8\shadowOui\orangecontrib\shadow\widgets\compound_optical_elements\icons\transfocator.png">
              <a:extLst>
                <a:ext uri="{FF2B5EF4-FFF2-40B4-BE49-F238E27FC236}">
                  <a16:creationId xmlns:a16="http://schemas.microsoft.com/office/drawing/2014/main" id="{4E42050B-A40D-96BA-9E0A-3EC2263EFC18}"/>
                </a:ext>
              </a:extLst>
            </p:cNvPr>
            <p:cNvPicPr>
              <a:picLocks noChangeAspect="1" noChangeArrowheads="1"/>
            </p:cNvPicPr>
            <p:nvPr/>
          </p:nvPicPr>
          <p:blipFill>
            <a:blip r:embed="rId5" cstate="print"/>
            <a:srcRect/>
            <a:stretch>
              <a:fillRect/>
            </a:stretch>
          </p:blipFill>
          <p:spPr bwMode="auto">
            <a:xfrm>
              <a:off x="6732240" y="1625967"/>
              <a:ext cx="1872208" cy="1872208"/>
            </a:xfrm>
            <a:prstGeom prst="rect">
              <a:avLst/>
            </a:prstGeom>
            <a:noFill/>
          </p:spPr>
        </p:pic>
        <p:pic>
          <p:nvPicPr>
            <p:cNvPr id="6" name="Picture 5" descr="https://www.latex4technics.com/l4ttemp/w9vwfe.png?1490262455251">
              <a:extLst>
                <a:ext uri="{FF2B5EF4-FFF2-40B4-BE49-F238E27FC236}">
                  <a16:creationId xmlns:a16="http://schemas.microsoft.com/office/drawing/2014/main" id="{47C30D14-BCC9-DF70-6312-30B5188B9C78}"/>
                </a:ext>
              </a:extLst>
            </p:cNvPr>
            <p:cNvPicPr>
              <a:picLocks noChangeAspect="1" noChangeArrowheads="1"/>
            </p:cNvPicPr>
            <p:nvPr/>
          </p:nvPicPr>
          <p:blipFill>
            <a:blip r:embed="rId6" cstate="print"/>
            <a:srcRect/>
            <a:stretch>
              <a:fillRect/>
            </a:stretch>
          </p:blipFill>
          <p:spPr bwMode="auto">
            <a:xfrm>
              <a:off x="755576" y="3354159"/>
              <a:ext cx="676275" cy="495301"/>
            </a:xfrm>
            <a:prstGeom prst="rect">
              <a:avLst/>
            </a:prstGeom>
            <a:noFill/>
          </p:spPr>
        </p:pic>
        <p:pic>
          <p:nvPicPr>
            <p:cNvPr id="7" name="Picture 9" descr="https://www.latex4technics.com/l4ttemp/w9vwfe.png?1490262510949">
              <a:extLst>
                <a:ext uri="{FF2B5EF4-FFF2-40B4-BE49-F238E27FC236}">
                  <a16:creationId xmlns:a16="http://schemas.microsoft.com/office/drawing/2014/main" id="{2DD524D9-27E9-2B1C-DE40-3E0517BFC775}"/>
                </a:ext>
              </a:extLst>
            </p:cNvPr>
            <p:cNvPicPr>
              <a:picLocks noChangeAspect="1" noChangeArrowheads="1"/>
            </p:cNvPicPr>
            <p:nvPr/>
          </p:nvPicPr>
          <p:blipFill>
            <a:blip r:embed="rId7" cstate="print"/>
            <a:srcRect/>
            <a:stretch>
              <a:fillRect/>
            </a:stretch>
          </p:blipFill>
          <p:spPr bwMode="auto">
            <a:xfrm>
              <a:off x="2267744" y="3318155"/>
              <a:ext cx="742950" cy="495301"/>
            </a:xfrm>
            <a:prstGeom prst="rect">
              <a:avLst/>
            </a:prstGeom>
            <a:noFill/>
          </p:spPr>
        </p:pic>
        <p:pic>
          <p:nvPicPr>
            <p:cNvPr id="8" name="Picture 11" descr="https://www.latex4technics.com/l4ttemp/w9vwfe.png?1490262631001">
              <a:extLst>
                <a:ext uri="{FF2B5EF4-FFF2-40B4-BE49-F238E27FC236}">
                  <a16:creationId xmlns:a16="http://schemas.microsoft.com/office/drawing/2014/main" id="{3DB8262D-FEBE-B24A-4E5C-C599872E84D5}"/>
                </a:ext>
              </a:extLst>
            </p:cNvPr>
            <p:cNvPicPr>
              <a:picLocks noChangeAspect="1" noChangeArrowheads="1"/>
            </p:cNvPicPr>
            <p:nvPr/>
          </p:nvPicPr>
          <p:blipFill>
            <a:blip r:embed="rId8" cstate="print"/>
            <a:srcRect/>
            <a:stretch>
              <a:fillRect/>
            </a:stretch>
          </p:blipFill>
          <p:spPr bwMode="auto">
            <a:xfrm>
              <a:off x="4319972" y="3318155"/>
              <a:ext cx="942975" cy="495301"/>
            </a:xfrm>
            <a:prstGeom prst="rect">
              <a:avLst/>
            </a:prstGeom>
            <a:noFill/>
          </p:spPr>
        </p:pic>
        <p:pic>
          <p:nvPicPr>
            <p:cNvPr id="9" name="Picture 13" descr="https://www.latex4technics.com/l4ttemp/w9vwfe.png?1490262727172">
              <a:extLst>
                <a:ext uri="{FF2B5EF4-FFF2-40B4-BE49-F238E27FC236}">
                  <a16:creationId xmlns:a16="http://schemas.microsoft.com/office/drawing/2014/main" id="{51FCD80C-A8A6-9C4B-5925-D0A961293676}"/>
                </a:ext>
              </a:extLst>
            </p:cNvPr>
            <p:cNvPicPr>
              <a:picLocks noChangeAspect="1" noChangeArrowheads="1"/>
            </p:cNvPicPr>
            <p:nvPr/>
          </p:nvPicPr>
          <p:blipFill>
            <a:blip r:embed="rId9" cstate="print"/>
            <a:srcRect/>
            <a:stretch>
              <a:fillRect/>
            </a:stretch>
          </p:blipFill>
          <p:spPr bwMode="auto">
            <a:xfrm>
              <a:off x="6660232" y="3354159"/>
              <a:ext cx="1847850" cy="514351"/>
            </a:xfrm>
            <a:prstGeom prst="rect">
              <a:avLst/>
            </a:prstGeom>
            <a:noFill/>
          </p:spPr>
        </p:pic>
        <p:sp>
          <p:nvSpPr>
            <p:cNvPr id="10" name="TextBox 9">
              <a:extLst>
                <a:ext uri="{FF2B5EF4-FFF2-40B4-BE49-F238E27FC236}">
                  <a16:creationId xmlns:a16="http://schemas.microsoft.com/office/drawing/2014/main" id="{41DA3DE3-A559-CFEC-805C-D37CFAEA370C}"/>
                </a:ext>
              </a:extLst>
            </p:cNvPr>
            <p:cNvSpPr txBox="1"/>
            <p:nvPr/>
          </p:nvSpPr>
          <p:spPr>
            <a:xfrm>
              <a:off x="0" y="1459468"/>
              <a:ext cx="1764196" cy="369332"/>
            </a:xfrm>
            <a:prstGeom prst="rect">
              <a:avLst/>
            </a:prstGeom>
            <a:noFill/>
          </p:spPr>
          <p:txBody>
            <a:bodyPr wrap="square" rtlCol="0">
              <a:spAutoFit/>
            </a:bodyPr>
            <a:lstStyle/>
            <a:p>
              <a:r>
                <a:rPr lang="en-US" dirty="0"/>
                <a:t>Single interface</a:t>
              </a:r>
              <a:endParaRPr lang="en-GB" dirty="0"/>
            </a:p>
          </p:txBody>
        </p:sp>
        <p:sp>
          <p:nvSpPr>
            <p:cNvPr id="11" name="TextBox 10">
              <a:extLst>
                <a:ext uri="{FF2B5EF4-FFF2-40B4-BE49-F238E27FC236}">
                  <a16:creationId xmlns:a16="http://schemas.microsoft.com/office/drawing/2014/main" id="{53EEB132-E3CB-D2E6-6F88-F2478AE4ED76}"/>
                </a:ext>
              </a:extLst>
            </p:cNvPr>
            <p:cNvSpPr txBox="1"/>
            <p:nvPr/>
          </p:nvSpPr>
          <p:spPr>
            <a:xfrm>
              <a:off x="2267744" y="1373939"/>
              <a:ext cx="1044116" cy="369332"/>
            </a:xfrm>
            <a:prstGeom prst="rect">
              <a:avLst/>
            </a:prstGeom>
            <a:noFill/>
          </p:spPr>
          <p:txBody>
            <a:bodyPr wrap="square" rtlCol="0">
              <a:spAutoFit/>
            </a:bodyPr>
            <a:lstStyle/>
            <a:p>
              <a:r>
                <a:rPr lang="en-US" dirty="0"/>
                <a:t>Lens </a:t>
              </a:r>
              <a:endParaRPr lang="en-GB" dirty="0"/>
            </a:p>
          </p:txBody>
        </p:sp>
        <p:sp>
          <p:nvSpPr>
            <p:cNvPr id="12" name="TextBox 11">
              <a:extLst>
                <a:ext uri="{FF2B5EF4-FFF2-40B4-BE49-F238E27FC236}">
                  <a16:creationId xmlns:a16="http://schemas.microsoft.com/office/drawing/2014/main" id="{3C3FB211-CD0F-7289-B668-5057809900F3}"/>
                </a:ext>
              </a:extLst>
            </p:cNvPr>
            <p:cNvSpPr txBox="1"/>
            <p:nvPr/>
          </p:nvSpPr>
          <p:spPr>
            <a:xfrm>
              <a:off x="6840252" y="1373939"/>
              <a:ext cx="1512168" cy="369332"/>
            </a:xfrm>
            <a:prstGeom prst="rect">
              <a:avLst/>
            </a:prstGeom>
            <a:noFill/>
          </p:spPr>
          <p:txBody>
            <a:bodyPr wrap="square" rtlCol="0">
              <a:spAutoFit/>
            </a:bodyPr>
            <a:lstStyle/>
            <a:p>
              <a:r>
                <a:rPr lang="en-US" dirty="0" err="1"/>
                <a:t>Transfocator</a:t>
              </a:r>
              <a:endParaRPr lang="en-GB" dirty="0"/>
            </a:p>
          </p:txBody>
        </p:sp>
        <p:sp>
          <p:nvSpPr>
            <p:cNvPr id="13" name="TextBox 12">
              <a:extLst>
                <a:ext uri="{FF2B5EF4-FFF2-40B4-BE49-F238E27FC236}">
                  <a16:creationId xmlns:a16="http://schemas.microsoft.com/office/drawing/2014/main" id="{5A308C79-B11E-E44E-FDD5-4EE95EC883F4}"/>
                </a:ext>
              </a:extLst>
            </p:cNvPr>
            <p:cNvSpPr txBox="1"/>
            <p:nvPr/>
          </p:nvSpPr>
          <p:spPr>
            <a:xfrm>
              <a:off x="1259632" y="4362271"/>
              <a:ext cx="6840760" cy="307777"/>
            </a:xfrm>
            <a:prstGeom prst="rect">
              <a:avLst/>
            </a:prstGeom>
            <a:noFill/>
          </p:spPr>
          <p:txBody>
            <a:bodyPr wrap="square" rtlCol="0">
              <a:spAutoFit/>
            </a:bodyPr>
            <a:lstStyle/>
            <a:p>
              <a:pPr lvl="0"/>
              <a:r>
                <a:rPr lang="en-GB" b="1" dirty="0">
                  <a:solidFill>
                    <a:srgbClr val="000090"/>
                  </a:solidFill>
                </a:rPr>
                <a:t>1996 Experimental demonstration of CRL: </a:t>
              </a:r>
              <a:r>
                <a:rPr lang="en-GB" dirty="0">
                  <a:solidFill>
                    <a:srgbClr val="000090"/>
                  </a:solidFill>
                </a:rPr>
                <a:t>A. Snigirev </a:t>
              </a:r>
              <a:r>
                <a:rPr lang="en-GB" i="1" dirty="0">
                  <a:solidFill>
                    <a:srgbClr val="000090"/>
                  </a:solidFill>
                </a:rPr>
                <a:t>et al </a:t>
              </a:r>
              <a:r>
                <a:rPr lang="en-GB" dirty="0">
                  <a:solidFill>
                    <a:srgbClr val="000090"/>
                  </a:solidFill>
                </a:rPr>
                <a:t>Nature 384 (1996) 49</a:t>
              </a:r>
            </a:p>
          </p:txBody>
        </p:sp>
        <p:sp>
          <p:nvSpPr>
            <p:cNvPr id="14" name="Rectangle 13">
              <a:extLst>
                <a:ext uri="{FF2B5EF4-FFF2-40B4-BE49-F238E27FC236}">
                  <a16:creationId xmlns:a16="http://schemas.microsoft.com/office/drawing/2014/main" id="{029B6217-C65D-454F-82CC-69574C60E8DB}"/>
                </a:ext>
              </a:extLst>
            </p:cNvPr>
            <p:cNvSpPr/>
            <p:nvPr/>
          </p:nvSpPr>
          <p:spPr>
            <a:xfrm>
              <a:off x="1259632" y="2058015"/>
              <a:ext cx="104411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a:extLst>
              <a:ext uri="{FF2B5EF4-FFF2-40B4-BE49-F238E27FC236}">
                <a16:creationId xmlns:a16="http://schemas.microsoft.com/office/drawing/2014/main" id="{46C183B9-ABA5-3AC1-A52E-17D34B5C8F98}"/>
              </a:ext>
            </a:extLst>
          </p:cNvPr>
          <p:cNvPicPr>
            <a:picLocks noChangeAspect="1"/>
          </p:cNvPicPr>
          <p:nvPr/>
        </p:nvPicPr>
        <p:blipFill rotWithShape="1">
          <a:blip r:embed="rId10"/>
          <a:srcRect l="8306" t="23012" r="6280" b="9638"/>
          <a:stretch/>
        </p:blipFill>
        <p:spPr>
          <a:xfrm>
            <a:off x="4912187" y="241551"/>
            <a:ext cx="3966882" cy="979638"/>
          </a:xfrm>
          <a:prstGeom prst="rect">
            <a:avLst/>
          </a:prstGeom>
          <a:ln>
            <a:noFill/>
          </a:ln>
        </p:spPr>
      </p:pic>
      <p:pic>
        <p:nvPicPr>
          <p:cNvPr id="18" name="Picture 17" descr="A close-up of a logo&#10;&#10;AI-generated content may be incorrect.">
            <a:extLst>
              <a:ext uri="{FF2B5EF4-FFF2-40B4-BE49-F238E27FC236}">
                <a16:creationId xmlns:a16="http://schemas.microsoft.com/office/drawing/2014/main" id="{0C09DE5E-B8FD-9352-CFAE-DD33F0C0F7AA}"/>
              </a:ext>
            </a:extLst>
          </p:cNvPr>
          <p:cNvPicPr>
            <a:picLocks noChangeAspect="1"/>
          </p:cNvPicPr>
          <p:nvPr/>
        </p:nvPicPr>
        <p:blipFill>
          <a:blip r:embed="rId11"/>
          <a:stretch>
            <a:fillRect/>
          </a:stretch>
        </p:blipFill>
        <p:spPr>
          <a:xfrm>
            <a:off x="725867" y="487908"/>
            <a:ext cx="4039809" cy="1079682"/>
          </a:xfrm>
          <a:prstGeom prst="rect">
            <a:avLst/>
          </a:prstGeom>
        </p:spPr>
      </p:pic>
      <p:sp>
        <p:nvSpPr>
          <p:cNvPr id="41" name="Google Shape;41;p8"/>
          <p:cNvSpPr txBox="1">
            <a:spLocks noGrp="1"/>
          </p:cNvSpPr>
          <p:nvPr>
            <p:ph type="title"/>
          </p:nvPr>
        </p:nvSpPr>
        <p:spPr>
          <a:xfrm>
            <a:off x="189900" y="12336"/>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X-ray Lenses</a:t>
            </a:r>
            <a:endParaRPr sz="2400" dirty="0"/>
          </a:p>
        </p:txBody>
      </p:sp>
    </p:spTree>
    <p:extLst>
      <p:ext uri="{BB962C8B-B14F-4D97-AF65-F5344CB8AC3E}">
        <p14:creationId xmlns:p14="http://schemas.microsoft.com/office/powerpoint/2010/main" val="4216166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203603" y="231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Manufacturing Errors</a:t>
            </a:r>
            <a:endParaRPr sz="2400" dirty="0"/>
          </a:p>
        </p:txBody>
      </p:sp>
      <p:grpSp>
        <p:nvGrpSpPr>
          <p:cNvPr id="14" name="Group 13">
            <a:extLst>
              <a:ext uri="{FF2B5EF4-FFF2-40B4-BE49-F238E27FC236}">
                <a16:creationId xmlns:a16="http://schemas.microsoft.com/office/drawing/2014/main" id="{AAC7A48F-3C40-B951-312E-DB75F84AA89E}"/>
              </a:ext>
            </a:extLst>
          </p:cNvPr>
          <p:cNvGrpSpPr/>
          <p:nvPr/>
        </p:nvGrpSpPr>
        <p:grpSpPr>
          <a:xfrm>
            <a:off x="235698" y="1653280"/>
            <a:ext cx="5795683" cy="3218330"/>
            <a:chOff x="7738" y="636491"/>
            <a:chExt cx="8698256" cy="4926109"/>
          </a:xfrm>
        </p:grpSpPr>
        <p:pic>
          <p:nvPicPr>
            <p:cNvPr id="2" name="Picture 1">
              <a:extLst>
                <a:ext uri="{FF2B5EF4-FFF2-40B4-BE49-F238E27FC236}">
                  <a16:creationId xmlns:a16="http://schemas.microsoft.com/office/drawing/2014/main" id="{E030457E-67F9-CDFA-B0AF-29D1A51B3705}"/>
                </a:ext>
              </a:extLst>
            </p:cNvPr>
            <p:cNvPicPr>
              <a:picLocks noChangeAspect="1"/>
            </p:cNvPicPr>
            <p:nvPr/>
          </p:nvPicPr>
          <p:blipFill>
            <a:blip r:embed="rId3"/>
            <a:stretch>
              <a:fillRect/>
            </a:stretch>
          </p:blipFill>
          <p:spPr>
            <a:xfrm>
              <a:off x="14310" y="1246091"/>
              <a:ext cx="4071969" cy="3094426"/>
            </a:xfrm>
            <a:prstGeom prst="rect">
              <a:avLst/>
            </a:prstGeom>
          </p:spPr>
        </p:pic>
        <p:sp>
          <p:nvSpPr>
            <p:cNvPr id="3" name="TextBox 2">
              <a:extLst>
                <a:ext uri="{FF2B5EF4-FFF2-40B4-BE49-F238E27FC236}">
                  <a16:creationId xmlns:a16="http://schemas.microsoft.com/office/drawing/2014/main" id="{07965F5B-57A3-FDAE-38FA-E2321AAD2C38}"/>
                </a:ext>
              </a:extLst>
            </p:cNvPr>
            <p:cNvSpPr txBox="1"/>
            <p:nvPr/>
          </p:nvSpPr>
          <p:spPr>
            <a:xfrm>
              <a:off x="1981200" y="636491"/>
              <a:ext cx="1973639" cy="655094"/>
            </a:xfrm>
            <a:prstGeom prst="rect">
              <a:avLst/>
            </a:prstGeom>
            <a:noFill/>
          </p:spPr>
          <p:txBody>
            <a:bodyPr wrap="none" rtlCol="0">
              <a:spAutoFit/>
            </a:bodyPr>
            <a:lstStyle/>
            <a:p>
              <a:r>
                <a:rPr lang="en-US" sz="2400" dirty="0">
                  <a:solidFill>
                    <a:srgbClr val="0070C0"/>
                  </a:solidFill>
                  <a:latin typeface="Calibri"/>
                  <a:cs typeface="Calibri"/>
                </a:rPr>
                <a:t>Direct link</a:t>
              </a:r>
            </a:p>
          </p:txBody>
        </p:sp>
        <p:pic>
          <p:nvPicPr>
            <p:cNvPr id="4" name="Picture 3">
              <a:extLst>
                <a:ext uri="{FF2B5EF4-FFF2-40B4-BE49-F238E27FC236}">
                  <a16:creationId xmlns:a16="http://schemas.microsoft.com/office/drawing/2014/main" id="{FD78B4A9-4F68-C472-374B-DF179452344F}"/>
                </a:ext>
              </a:extLst>
            </p:cNvPr>
            <p:cNvPicPr>
              <a:picLocks noChangeAspect="1"/>
            </p:cNvPicPr>
            <p:nvPr/>
          </p:nvPicPr>
          <p:blipFill>
            <a:blip r:embed="rId4"/>
            <a:stretch>
              <a:fillRect/>
            </a:stretch>
          </p:blipFill>
          <p:spPr>
            <a:xfrm>
              <a:off x="4343400" y="1398491"/>
              <a:ext cx="4318000" cy="3144630"/>
            </a:xfrm>
            <a:prstGeom prst="rect">
              <a:avLst/>
            </a:prstGeom>
          </p:spPr>
        </p:pic>
        <p:pic>
          <p:nvPicPr>
            <p:cNvPr id="5" name="Picture 4">
              <a:extLst>
                <a:ext uri="{FF2B5EF4-FFF2-40B4-BE49-F238E27FC236}">
                  <a16:creationId xmlns:a16="http://schemas.microsoft.com/office/drawing/2014/main" id="{FD6350E0-9054-6E85-2DB9-4699A0665D71}"/>
                </a:ext>
              </a:extLst>
            </p:cNvPr>
            <p:cNvPicPr>
              <a:picLocks noChangeAspect="1"/>
            </p:cNvPicPr>
            <p:nvPr/>
          </p:nvPicPr>
          <p:blipFill>
            <a:blip r:embed="rId5"/>
            <a:stretch>
              <a:fillRect/>
            </a:stretch>
          </p:blipFill>
          <p:spPr>
            <a:xfrm>
              <a:off x="4038600" y="4675091"/>
              <a:ext cx="2286000" cy="699630"/>
            </a:xfrm>
            <a:prstGeom prst="rect">
              <a:avLst/>
            </a:prstGeom>
          </p:spPr>
        </p:pic>
        <p:pic>
          <p:nvPicPr>
            <p:cNvPr id="6" name="Picture 5">
              <a:extLst>
                <a:ext uri="{FF2B5EF4-FFF2-40B4-BE49-F238E27FC236}">
                  <a16:creationId xmlns:a16="http://schemas.microsoft.com/office/drawing/2014/main" id="{A4A53E06-98DB-F892-3012-6FDFB0C2704B}"/>
                </a:ext>
              </a:extLst>
            </p:cNvPr>
            <p:cNvPicPr>
              <a:picLocks noChangeAspect="1"/>
            </p:cNvPicPr>
            <p:nvPr/>
          </p:nvPicPr>
          <p:blipFill>
            <a:blip r:embed="rId6"/>
            <a:stretch>
              <a:fillRect/>
            </a:stretch>
          </p:blipFill>
          <p:spPr>
            <a:xfrm>
              <a:off x="6629400" y="4522691"/>
              <a:ext cx="1901548" cy="1039909"/>
            </a:xfrm>
            <a:prstGeom prst="rect">
              <a:avLst/>
            </a:prstGeom>
          </p:spPr>
        </p:pic>
        <p:sp>
          <p:nvSpPr>
            <p:cNvPr id="7" name="TextBox 6">
              <a:extLst>
                <a:ext uri="{FF2B5EF4-FFF2-40B4-BE49-F238E27FC236}">
                  <a16:creationId xmlns:a16="http://schemas.microsoft.com/office/drawing/2014/main" id="{32D0BFF0-647E-2EFA-D613-8A8CB39C6A37}"/>
                </a:ext>
              </a:extLst>
            </p:cNvPr>
            <p:cNvSpPr txBox="1"/>
            <p:nvPr/>
          </p:nvSpPr>
          <p:spPr>
            <a:xfrm>
              <a:off x="5638800" y="636491"/>
              <a:ext cx="3067194" cy="655094"/>
            </a:xfrm>
            <a:prstGeom prst="rect">
              <a:avLst/>
            </a:prstGeom>
            <a:noFill/>
          </p:spPr>
          <p:txBody>
            <a:bodyPr wrap="none" rtlCol="0">
              <a:spAutoFit/>
            </a:bodyPr>
            <a:lstStyle/>
            <a:p>
              <a:r>
                <a:rPr lang="en-US" sz="2400" dirty="0">
                  <a:solidFill>
                    <a:srgbClr val="0070C0"/>
                  </a:solidFill>
                  <a:latin typeface="Calibri"/>
                  <a:cs typeface="Calibri"/>
                </a:rPr>
                <a:t>Common format</a:t>
              </a:r>
            </a:p>
          </p:txBody>
        </p:sp>
        <p:sp>
          <p:nvSpPr>
            <p:cNvPr id="8" name="TextBox 7">
              <a:extLst>
                <a:ext uri="{FF2B5EF4-FFF2-40B4-BE49-F238E27FC236}">
                  <a16:creationId xmlns:a16="http://schemas.microsoft.com/office/drawing/2014/main" id="{025B9F51-F71A-4320-B06C-07F63550AA16}"/>
                </a:ext>
              </a:extLst>
            </p:cNvPr>
            <p:cNvSpPr txBox="1"/>
            <p:nvPr/>
          </p:nvSpPr>
          <p:spPr>
            <a:xfrm>
              <a:off x="15662" y="3836891"/>
              <a:ext cx="1493435" cy="436730"/>
            </a:xfrm>
            <a:prstGeom prst="rect">
              <a:avLst/>
            </a:prstGeom>
            <a:noFill/>
          </p:spPr>
          <p:txBody>
            <a:bodyPr wrap="none" rtlCol="0">
              <a:spAutoFit/>
            </a:bodyPr>
            <a:lstStyle/>
            <a:p>
              <a:r>
                <a:rPr lang="en-US" dirty="0">
                  <a:solidFill>
                    <a:srgbClr val="0070C0"/>
                  </a:solidFill>
                  <a:latin typeface="Calibri"/>
                  <a:cs typeface="Calibri"/>
                </a:rPr>
                <a:t>SRW Widget</a:t>
              </a:r>
            </a:p>
          </p:txBody>
        </p:sp>
        <p:sp>
          <p:nvSpPr>
            <p:cNvPr id="9" name="TextBox 8">
              <a:extLst>
                <a:ext uri="{FF2B5EF4-FFF2-40B4-BE49-F238E27FC236}">
                  <a16:creationId xmlns:a16="http://schemas.microsoft.com/office/drawing/2014/main" id="{85EE9C1B-5594-0F81-C79B-E615701A58F9}"/>
                </a:ext>
              </a:extLst>
            </p:cNvPr>
            <p:cNvSpPr txBox="1"/>
            <p:nvPr/>
          </p:nvSpPr>
          <p:spPr>
            <a:xfrm>
              <a:off x="7738" y="1169892"/>
              <a:ext cx="2167903" cy="436730"/>
            </a:xfrm>
            <a:prstGeom prst="rect">
              <a:avLst/>
            </a:prstGeom>
            <a:noFill/>
          </p:spPr>
          <p:txBody>
            <a:bodyPr wrap="none" rtlCol="0">
              <a:spAutoFit/>
            </a:bodyPr>
            <a:lstStyle/>
            <a:p>
              <a:r>
                <a:rPr lang="en-US" dirty="0" err="1">
                  <a:solidFill>
                    <a:srgbClr val="0070C0"/>
                  </a:solidFill>
                  <a:latin typeface="Calibri"/>
                  <a:cs typeface="Calibri"/>
                </a:rPr>
                <a:t>ShadowOui</a:t>
              </a:r>
              <a:r>
                <a:rPr lang="en-US" dirty="0">
                  <a:solidFill>
                    <a:srgbClr val="0070C0"/>
                  </a:solidFill>
                  <a:latin typeface="Calibri"/>
                  <a:cs typeface="Calibri"/>
                </a:rPr>
                <a:t> Widget</a:t>
              </a:r>
            </a:p>
          </p:txBody>
        </p:sp>
        <p:cxnSp>
          <p:nvCxnSpPr>
            <p:cNvPr id="10" name="Straight Arrow Connector 9">
              <a:extLst>
                <a:ext uri="{FF2B5EF4-FFF2-40B4-BE49-F238E27FC236}">
                  <a16:creationId xmlns:a16="http://schemas.microsoft.com/office/drawing/2014/main" id="{85E7D624-5205-D359-7A7B-C405C665EEA0}"/>
                </a:ext>
              </a:extLst>
            </p:cNvPr>
            <p:cNvCxnSpPr/>
            <p:nvPr/>
          </p:nvCxnSpPr>
          <p:spPr>
            <a:xfrm>
              <a:off x="2057400" y="1474691"/>
              <a:ext cx="609600" cy="762000"/>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526F4CC-3736-B593-7DCE-06F9EC9396FE}"/>
                </a:ext>
              </a:extLst>
            </p:cNvPr>
            <p:cNvCxnSpPr/>
            <p:nvPr/>
          </p:nvCxnSpPr>
          <p:spPr>
            <a:xfrm flipV="1">
              <a:off x="1447800" y="3684491"/>
              <a:ext cx="1143000" cy="381000"/>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A69617C-B641-F406-3BA0-52C9AA7073AE}"/>
                </a:ext>
              </a:extLst>
            </p:cNvPr>
            <p:cNvCxnSpPr/>
            <p:nvPr/>
          </p:nvCxnSpPr>
          <p:spPr>
            <a:xfrm flipV="1">
              <a:off x="5181600" y="3913091"/>
              <a:ext cx="762000" cy="76200"/>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B4B5654-7A64-FB24-EAEE-EC792C6037F1}"/>
                </a:ext>
              </a:extLst>
            </p:cNvPr>
            <p:cNvSpPr txBox="1"/>
            <p:nvPr/>
          </p:nvSpPr>
          <p:spPr>
            <a:xfrm>
              <a:off x="4191000" y="4065491"/>
              <a:ext cx="1689881" cy="436730"/>
            </a:xfrm>
            <a:prstGeom prst="rect">
              <a:avLst/>
            </a:prstGeom>
            <a:noFill/>
          </p:spPr>
          <p:txBody>
            <a:bodyPr wrap="none" rtlCol="0">
              <a:spAutoFit/>
            </a:bodyPr>
            <a:lstStyle/>
            <a:p>
              <a:r>
                <a:rPr lang="en-US" dirty="0">
                  <a:solidFill>
                    <a:srgbClr val="0070C0"/>
                  </a:solidFill>
                  <a:latin typeface="Calibri"/>
                  <a:cs typeface="Calibri"/>
                </a:rPr>
                <a:t>SYNED Widget</a:t>
              </a:r>
            </a:p>
          </p:txBody>
        </p:sp>
      </p:grpSp>
      <p:sp>
        <p:nvSpPr>
          <p:cNvPr id="16" name="TextBox 15">
            <a:extLst>
              <a:ext uri="{FF2B5EF4-FFF2-40B4-BE49-F238E27FC236}">
                <a16:creationId xmlns:a16="http://schemas.microsoft.com/office/drawing/2014/main" id="{F5C59549-2E15-90C9-9632-73BDB76C8E6E}"/>
              </a:ext>
            </a:extLst>
          </p:cNvPr>
          <p:cNvSpPr txBox="1"/>
          <p:nvPr/>
        </p:nvSpPr>
        <p:spPr>
          <a:xfrm>
            <a:off x="1680180" y="906004"/>
            <a:ext cx="2946050" cy="707886"/>
          </a:xfrm>
          <a:prstGeom prst="rect">
            <a:avLst/>
          </a:prstGeom>
          <a:noFill/>
          <a:ln>
            <a:solidFill>
              <a:schemeClr val="accent1"/>
            </a:solidFill>
          </a:ln>
        </p:spPr>
        <p:txBody>
          <a:bodyPr wrap="square">
            <a:spAutoFit/>
          </a:bodyPr>
          <a:lstStyle/>
          <a:p>
            <a:pPr algn="ctr"/>
            <a:r>
              <a:rPr lang="en-US" sz="2000" dirty="0">
                <a:solidFill>
                  <a:srgbClr val="FF9300"/>
                </a:solidFill>
              </a:rPr>
              <a:t>Surface Errors: </a:t>
            </a:r>
          </a:p>
          <a:p>
            <a:pPr algn="ctr"/>
            <a:r>
              <a:rPr lang="en-US" sz="2000" dirty="0">
                <a:solidFill>
                  <a:srgbClr val="FF9300"/>
                </a:solidFill>
              </a:rPr>
              <a:t>DABAM</a:t>
            </a:r>
          </a:p>
        </p:txBody>
      </p:sp>
      <p:pic>
        <p:nvPicPr>
          <p:cNvPr id="15" name="Picture 14">
            <a:extLst>
              <a:ext uri="{FF2B5EF4-FFF2-40B4-BE49-F238E27FC236}">
                <a16:creationId xmlns:a16="http://schemas.microsoft.com/office/drawing/2014/main" id="{13172FEB-B78D-9944-E605-F9EFE19F5057}"/>
              </a:ext>
            </a:extLst>
          </p:cNvPr>
          <p:cNvPicPr>
            <a:picLocks noChangeAspect="1"/>
          </p:cNvPicPr>
          <p:nvPr/>
        </p:nvPicPr>
        <p:blipFill>
          <a:blip r:embed="rId7"/>
          <a:stretch>
            <a:fillRect/>
          </a:stretch>
        </p:blipFill>
        <p:spPr>
          <a:xfrm>
            <a:off x="6039670" y="1124545"/>
            <a:ext cx="3104330" cy="1893709"/>
          </a:xfrm>
          <a:prstGeom prst="rect">
            <a:avLst/>
          </a:prstGeom>
        </p:spPr>
      </p:pic>
      <p:sp>
        <p:nvSpPr>
          <p:cNvPr id="17" name="TextBox 16">
            <a:extLst>
              <a:ext uri="{FF2B5EF4-FFF2-40B4-BE49-F238E27FC236}">
                <a16:creationId xmlns:a16="http://schemas.microsoft.com/office/drawing/2014/main" id="{3B8D68D8-CDEC-BB87-E6C5-9DCCB85953EE}"/>
              </a:ext>
            </a:extLst>
          </p:cNvPr>
          <p:cNvSpPr txBox="1"/>
          <p:nvPr/>
        </p:nvSpPr>
        <p:spPr>
          <a:xfrm>
            <a:off x="6130775" y="313300"/>
            <a:ext cx="2946050" cy="707886"/>
          </a:xfrm>
          <a:prstGeom prst="rect">
            <a:avLst/>
          </a:prstGeom>
          <a:noFill/>
          <a:ln>
            <a:solidFill>
              <a:schemeClr val="accent1"/>
            </a:solidFill>
          </a:ln>
        </p:spPr>
        <p:txBody>
          <a:bodyPr wrap="square">
            <a:spAutoFit/>
          </a:bodyPr>
          <a:lstStyle/>
          <a:p>
            <a:pPr algn="ctr"/>
            <a:r>
              <a:rPr lang="en-US" sz="2000" dirty="0">
                <a:solidFill>
                  <a:srgbClr val="FF9300"/>
                </a:solidFill>
              </a:rPr>
              <a:t>Surface Errors: </a:t>
            </a:r>
          </a:p>
          <a:p>
            <a:pPr algn="ctr"/>
            <a:r>
              <a:rPr lang="en-US" sz="2000" dirty="0">
                <a:solidFill>
                  <a:srgbClr val="FF9300"/>
                </a:solidFill>
              </a:rPr>
              <a:t>Height Profile Simulator</a:t>
            </a:r>
          </a:p>
        </p:txBody>
      </p:sp>
      <p:pic>
        <p:nvPicPr>
          <p:cNvPr id="19" name="Picture 18" descr="A diagram of a graph&#10;&#10;AI-generated content may be incorrect.">
            <a:extLst>
              <a:ext uri="{FF2B5EF4-FFF2-40B4-BE49-F238E27FC236}">
                <a16:creationId xmlns:a16="http://schemas.microsoft.com/office/drawing/2014/main" id="{779CC310-CE31-BE0E-52DF-EE79DCC5EDF8}"/>
              </a:ext>
            </a:extLst>
          </p:cNvPr>
          <p:cNvPicPr>
            <a:picLocks noChangeAspect="1"/>
          </p:cNvPicPr>
          <p:nvPr/>
        </p:nvPicPr>
        <p:blipFill>
          <a:blip r:embed="rId8"/>
          <a:stretch>
            <a:fillRect/>
          </a:stretch>
        </p:blipFill>
        <p:spPr>
          <a:xfrm>
            <a:off x="6147353" y="3108557"/>
            <a:ext cx="2531923" cy="1820796"/>
          </a:xfrm>
          <a:prstGeom prst="rect">
            <a:avLst/>
          </a:prstGeom>
        </p:spPr>
      </p:pic>
      <p:sp>
        <p:nvSpPr>
          <p:cNvPr id="20" name="TextBox 19">
            <a:extLst>
              <a:ext uri="{FF2B5EF4-FFF2-40B4-BE49-F238E27FC236}">
                <a16:creationId xmlns:a16="http://schemas.microsoft.com/office/drawing/2014/main" id="{653D1610-68A6-BD25-4439-CBA7E2AD7B80}"/>
              </a:ext>
            </a:extLst>
          </p:cNvPr>
          <p:cNvSpPr txBox="1"/>
          <p:nvPr/>
        </p:nvSpPr>
        <p:spPr>
          <a:xfrm>
            <a:off x="6130775" y="2954668"/>
            <a:ext cx="1704313" cy="307777"/>
          </a:xfrm>
          <a:prstGeom prst="rect">
            <a:avLst/>
          </a:prstGeom>
          <a:noFill/>
        </p:spPr>
        <p:txBody>
          <a:bodyPr wrap="none" rtlCol="0">
            <a:spAutoFit/>
          </a:bodyPr>
          <a:lstStyle/>
          <a:p>
            <a:r>
              <a:rPr lang="en-US" dirty="0">
                <a:solidFill>
                  <a:srgbClr val="0070C0"/>
                </a:solidFill>
                <a:latin typeface="Calibri"/>
                <a:cs typeface="Calibri"/>
              </a:rPr>
              <a:t>Shadow4 uses Syned</a:t>
            </a:r>
          </a:p>
        </p:txBody>
      </p:sp>
      <p:cxnSp>
        <p:nvCxnSpPr>
          <p:cNvPr id="21" name="Straight Arrow Connector 20">
            <a:extLst>
              <a:ext uri="{FF2B5EF4-FFF2-40B4-BE49-F238E27FC236}">
                <a16:creationId xmlns:a16="http://schemas.microsoft.com/office/drawing/2014/main" id="{98D496CA-65E5-C30D-55B4-D7CEC95A168C}"/>
              </a:ext>
            </a:extLst>
          </p:cNvPr>
          <p:cNvCxnSpPr>
            <a:cxnSpLocks/>
          </p:cNvCxnSpPr>
          <p:nvPr/>
        </p:nvCxnSpPr>
        <p:spPr>
          <a:xfrm>
            <a:off x="7235764" y="3312228"/>
            <a:ext cx="356071" cy="673149"/>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2387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226341" y="62703"/>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Advanced Features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226341" y="773206"/>
            <a:ext cx="8125942" cy="3970318"/>
          </a:xfrm>
          <a:prstGeom prst="rect">
            <a:avLst/>
          </a:prstGeom>
          <a:noFill/>
        </p:spPr>
        <p:txBody>
          <a:bodyPr wrap="none" rtlCol="0">
            <a:spAutoFit/>
          </a:bodyPr>
          <a:lstStyle/>
          <a:p>
            <a:pPr marL="285750" indent="-285750">
              <a:buFontTx/>
              <a:buChar char="-"/>
            </a:pPr>
            <a:r>
              <a:rPr lang="en-US" sz="2800" dirty="0">
                <a:solidFill>
                  <a:schemeClr val="accent1">
                    <a:lumMod val="50000"/>
                  </a:schemeClr>
                </a:solidFill>
              </a:rPr>
              <a:t>Hybrid Method</a:t>
            </a:r>
          </a:p>
          <a:p>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Thickness Error Profiles for Refractive Elements</a:t>
            </a:r>
          </a:p>
          <a:p>
            <a:pPr marL="285750" indent="-285750">
              <a:buFontTx/>
              <a:buChar char="-"/>
            </a:pPr>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Bendable Mirrors</a:t>
            </a:r>
          </a:p>
          <a:p>
            <a:pPr marL="285750" indent="-285750">
              <a:buFontTx/>
              <a:buChar char="-"/>
            </a:pPr>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Loops for Optical Specifications </a:t>
            </a:r>
            <a:r>
              <a:rPr lang="en-US" sz="2800" dirty="0">
                <a:solidFill>
                  <a:schemeClr val="accent4"/>
                </a:solidFill>
              </a:rPr>
              <a:t>(ShadowOui)</a:t>
            </a:r>
          </a:p>
          <a:p>
            <a:pPr marL="285750" indent="-285750">
              <a:buFontTx/>
              <a:buChar char="-"/>
            </a:pPr>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Loops for Thermal Load  </a:t>
            </a:r>
            <a:r>
              <a:rPr lang="en-US" sz="2800" dirty="0">
                <a:solidFill>
                  <a:schemeClr val="accent4"/>
                </a:solidFill>
              </a:rPr>
              <a:t>(ShadowOui)</a:t>
            </a:r>
          </a:p>
        </p:txBody>
      </p:sp>
      <p:sp>
        <p:nvSpPr>
          <p:cNvPr id="4" name="TextBox 3">
            <a:extLst>
              <a:ext uri="{FF2B5EF4-FFF2-40B4-BE49-F238E27FC236}">
                <a16:creationId xmlns:a16="http://schemas.microsoft.com/office/drawing/2014/main" id="{33632BEA-316F-650E-A46E-C775F4DE3286}"/>
              </a:ext>
            </a:extLst>
          </p:cNvPr>
          <p:cNvSpPr txBox="1"/>
          <p:nvPr/>
        </p:nvSpPr>
        <p:spPr>
          <a:xfrm>
            <a:off x="3420163" y="862831"/>
            <a:ext cx="869149" cy="400110"/>
          </a:xfrm>
          <a:prstGeom prst="rect">
            <a:avLst/>
          </a:prstGeom>
          <a:noFill/>
          <a:ln>
            <a:solidFill>
              <a:schemeClr val="accent1"/>
            </a:solidFill>
          </a:ln>
        </p:spPr>
        <p:txBody>
          <a:bodyPr wrap="none" rtlCol="0">
            <a:spAutoFit/>
          </a:bodyPr>
          <a:lstStyle/>
          <a:p>
            <a:r>
              <a:rPr lang="en-US" sz="2000" dirty="0">
                <a:solidFill>
                  <a:srgbClr val="FF9300"/>
                </a:solidFill>
              </a:rPr>
              <a:t>X. Shi</a:t>
            </a:r>
          </a:p>
        </p:txBody>
      </p:sp>
    </p:spTree>
    <p:extLst>
      <p:ext uri="{BB962C8B-B14F-4D97-AF65-F5344CB8AC3E}">
        <p14:creationId xmlns:p14="http://schemas.microsoft.com/office/powerpoint/2010/main" val="1174322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189900" y="62704"/>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Shadow(Oui/4): References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38216" y="930585"/>
            <a:ext cx="9012017" cy="3754874"/>
          </a:xfrm>
          <a:prstGeom prst="rect">
            <a:avLst/>
          </a:prstGeom>
          <a:noFill/>
        </p:spPr>
        <p:txBody>
          <a:bodyPr wrap="square" rtlCol="0">
            <a:spAutoFit/>
          </a:bodyPr>
          <a:lstStyle/>
          <a:p>
            <a:pPr marL="285750" indent="-285750">
              <a:buFontTx/>
              <a:buChar char="-"/>
            </a:pPr>
            <a:r>
              <a:rPr lang="en-US" b="0" i="0" u="none" strike="noStrike" dirty="0">
                <a:solidFill>
                  <a:srgbClr val="333333"/>
                </a:solidFill>
                <a:effectLst/>
                <a:latin typeface="Arial" panose="020B0604020202020204" pitchFamily="34" charset="0"/>
              </a:rPr>
              <a:t>L. Rebuffi, M. Sanchez del Rio, "ShadowOui: A new visual environment for X-ray optics and synchrotron beamline simulations”, J. Synchrotron Rad. 23 (2016). DOI:10.1107/S1600577516013837</a:t>
            </a:r>
          </a:p>
          <a:p>
            <a:pPr marL="285750" indent="-285750">
              <a:buFontTx/>
              <a:buChar char="-"/>
            </a:pPr>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​​​​​M. Sanchez del Rio, D. Bianchi, D. Cocco, M. Glass, M. </a:t>
            </a:r>
            <a:r>
              <a:rPr lang="en-US" b="0" i="0" u="none" strike="noStrike" dirty="0" err="1">
                <a:solidFill>
                  <a:srgbClr val="333333"/>
                </a:solidFill>
                <a:effectLst/>
                <a:latin typeface="Arial" panose="020B0604020202020204" pitchFamily="34" charset="0"/>
              </a:rPr>
              <a:t>Idir</a:t>
            </a:r>
            <a:r>
              <a:rPr lang="en-US" b="0" i="0" u="none" strike="noStrike" dirty="0">
                <a:solidFill>
                  <a:srgbClr val="333333"/>
                </a:solidFill>
                <a:effectLst/>
                <a:latin typeface="Arial" panose="020B0604020202020204" pitchFamily="34" charset="0"/>
              </a:rPr>
              <a:t>, J. Metz, L. Raimondi, L. Rebuffi, R. Reininger, X. Shi, F. Siewert, S. </a:t>
            </a:r>
            <a:r>
              <a:rPr lang="en-US" b="0" i="0" u="none" strike="noStrike" dirty="0" err="1">
                <a:solidFill>
                  <a:srgbClr val="333333"/>
                </a:solidFill>
                <a:effectLst/>
                <a:latin typeface="Arial" panose="020B0604020202020204" pitchFamily="34" charset="0"/>
              </a:rPr>
              <a:t>Spielmann-Jaeggi</a:t>
            </a:r>
            <a:r>
              <a:rPr lang="en-US" b="0" i="0" u="none" strike="noStrike" dirty="0">
                <a:solidFill>
                  <a:srgbClr val="333333"/>
                </a:solidFill>
                <a:effectLst/>
                <a:latin typeface="Arial" panose="020B0604020202020204" pitchFamily="34" charset="0"/>
              </a:rPr>
              <a:t>, P. Takacs, M. </a:t>
            </a:r>
            <a:r>
              <a:rPr lang="en-US" b="0" i="0" u="none" strike="noStrike" dirty="0" err="1">
                <a:solidFill>
                  <a:srgbClr val="333333"/>
                </a:solidFill>
                <a:effectLst/>
                <a:latin typeface="Arial" panose="020B0604020202020204" pitchFamily="34" charset="0"/>
              </a:rPr>
              <a:t>Tomasset</a:t>
            </a:r>
            <a:r>
              <a:rPr lang="en-US" b="0" i="0" u="none" strike="noStrike" dirty="0">
                <a:solidFill>
                  <a:srgbClr val="333333"/>
                </a:solidFill>
                <a:effectLst/>
                <a:latin typeface="Arial" panose="020B0604020202020204" pitchFamily="34" charset="0"/>
              </a:rPr>
              <a:t>, T. </a:t>
            </a:r>
            <a:r>
              <a:rPr lang="en-US" b="0" i="0" u="none" strike="noStrike" dirty="0" err="1">
                <a:solidFill>
                  <a:srgbClr val="333333"/>
                </a:solidFill>
                <a:effectLst/>
                <a:latin typeface="Arial" panose="020B0604020202020204" pitchFamily="34" charset="0"/>
              </a:rPr>
              <a:t>Tonnessen</a:t>
            </a:r>
            <a:r>
              <a:rPr lang="en-US" b="0" i="0" u="none" strike="noStrike" dirty="0">
                <a:solidFill>
                  <a:srgbClr val="333333"/>
                </a:solidFill>
                <a:effectLst/>
                <a:latin typeface="Arial" panose="020B0604020202020204" pitchFamily="34" charset="0"/>
              </a:rPr>
              <a:t>, A. Vivo and V. </a:t>
            </a:r>
            <a:r>
              <a:rPr lang="en-US" b="0" i="0" u="none" strike="noStrike" dirty="0" err="1">
                <a:solidFill>
                  <a:srgbClr val="333333"/>
                </a:solidFill>
                <a:effectLst/>
                <a:latin typeface="Arial" panose="020B0604020202020204" pitchFamily="34" charset="0"/>
              </a:rPr>
              <a:t>Yashchuk</a:t>
            </a:r>
            <a:r>
              <a:rPr lang="en-US" b="0" i="0" u="none" strike="noStrike" dirty="0">
                <a:solidFill>
                  <a:srgbClr val="333333"/>
                </a:solidFill>
                <a:effectLst/>
                <a:latin typeface="Arial" panose="020B0604020202020204" pitchFamily="34" charset="0"/>
              </a:rPr>
              <a:t>, "DABAM: an open-source database of X-ray mirrors metrology", J. Synchrotron Rad. 23 (2016). DOI: 10.1107/S1600577516005014</a:t>
            </a:r>
          </a:p>
          <a:p>
            <a:pPr marL="285750" indent="-285750">
              <a:buFontTx/>
              <a:buChar char="-"/>
            </a:pPr>
            <a:endParaRPr lang="en-US" b="0" i="0" u="none" strike="noStrike" dirty="0">
              <a:solidFill>
                <a:srgbClr val="333333"/>
              </a:solidFill>
              <a:effectLst/>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M. Sanchez del Rio, R. Reininger, "A ray-tracing algorithm for ab initio calculation of thermal load in undulator-based synchrotron beamlines", J. Synchrotron Rad. 27 (2020). DOI: 10.1107/S160057752000778X</a:t>
            </a:r>
          </a:p>
          <a:p>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"Advanced simulation tools in the OASYS suite and their applications to the APS-U optical design",  Proc. SPIE 11493, 1149303 (2020)​. DOI: 10.1117/12.256750</a:t>
            </a:r>
          </a:p>
          <a:p>
            <a:pPr marL="285750" indent="-285750">
              <a:buFontTx/>
              <a:buChar char="-"/>
            </a:pPr>
            <a:endParaRPr lang="en-US" dirty="0">
              <a:solidFill>
                <a:srgbClr val="333333"/>
              </a:solidFill>
              <a:latin typeface="Arial" panose="020B0604020202020204" pitchFamily="34" charset="0"/>
            </a:endParaRPr>
          </a:p>
          <a:p>
            <a:pPr marL="285750" indent="-285750">
              <a:buFontTx/>
              <a:buChar char="-"/>
            </a:pPr>
            <a:r>
              <a:rPr lang="en-US" sz="1400" dirty="0"/>
              <a:t>M. Sanchez del Rio, J. Reyes-Herrera, X. Shi and L. Rebuffi, “SHADOW4: the popular ray tracing revived for evolving synchrotron sources in fourth-generation storage rings ”, accepted for publication</a:t>
            </a:r>
            <a:endParaRPr lang="en-US" dirty="0">
              <a:solidFill>
                <a:schemeClr val="accent1">
                  <a:lumMod val="50000"/>
                </a:schemeClr>
              </a:solidFill>
            </a:endParaRPr>
          </a:p>
        </p:txBody>
      </p:sp>
    </p:spTree>
    <p:extLst>
      <p:ext uri="{BB962C8B-B14F-4D97-AF65-F5344CB8AC3E}">
        <p14:creationId xmlns:p14="http://schemas.microsoft.com/office/powerpoint/2010/main" val="2672787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230461"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6" name="TextBox 5">
            <a:extLst>
              <a:ext uri="{FF2B5EF4-FFF2-40B4-BE49-F238E27FC236}">
                <a16:creationId xmlns:a16="http://schemas.microsoft.com/office/drawing/2014/main" id="{949D81F2-2E7C-B272-ED94-771BAFF69EAF}"/>
              </a:ext>
            </a:extLst>
          </p:cNvPr>
          <p:cNvSpPr txBox="1"/>
          <p:nvPr/>
        </p:nvSpPr>
        <p:spPr>
          <a:xfrm>
            <a:off x="230461" y="712058"/>
            <a:ext cx="3688396" cy="3539430"/>
          </a:xfrm>
          <a:prstGeom prst="rect">
            <a:avLst/>
          </a:prstGeom>
          <a:noFill/>
        </p:spPr>
        <p:txBody>
          <a:bodyPr wrap="square" rtlCol="0">
            <a:spAutoFit/>
          </a:bodyPr>
          <a:lstStyle/>
          <a:p>
            <a:r>
              <a:rPr lang="en-US" dirty="0"/>
              <a:t>Ray Tracing optical simulations are based on a </a:t>
            </a:r>
            <a:r>
              <a:rPr lang="en-US" dirty="0" err="1"/>
              <a:t>Montecarlo</a:t>
            </a:r>
            <a:r>
              <a:rPr lang="en-US" dirty="0"/>
              <a:t> approach:</a:t>
            </a:r>
          </a:p>
          <a:p>
            <a:endParaRPr lang="en-US" dirty="0"/>
          </a:p>
          <a:p>
            <a:pPr marL="285750" indent="-285750">
              <a:buFontTx/>
              <a:buChar char="-"/>
            </a:pPr>
            <a:r>
              <a:rPr lang="en-US" dirty="0"/>
              <a:t>Several thousands rays are randomly generated on a source plane, by choosing their initial position and direction, according to the characteristic of the synchrotron radiation source</a:t>
            </a:r>
          </a:p>
          <a:p>
            <a:pPr marL="285750" indent="-285750">
              <a:buFontTx/>
              <a:buChar char="-"/>
            </a:pPr>
            <a:endParaRPr lang="en-US" dirty="0"/>
          </a:p>
          <a:p>
            <a:pPr marL="285750" indent="-285750">
              <a:buFontTx/>
              <a:buChar char="-"/>
            </a:pPr>
            <a:r>
              <a:rPr lang="en-US" dirty="0"/>
              <a:t>Every ray is propagated through the optical system according to the laws of geometrical optics</a:t>
            </a:r>
          </a:p>
          <a:p>
            <a:pPr marL="285750" indent="-285750">
              <a:buFontTx/>
              <a:buChar char="-"/>
            </a:pPr>
            <a:endParaRPr lang="en-US" dirty="0"/>
          </a:p>
          <a:p>
            <a:pPr marL="285750" indent="-285750">
              <a:buFontTx/>
              <a:buChar char="-"/>
            </a:pPr>
            <a:r>
              <a:rPr lang="en-US" dirty="0"/>
              <a:t>The result is obtained by accumulating all the rays intercepting one ore more observation planes </a:t>
            </a:r>
          </a:p>
        </p:txBody>
      </p:sp>
      <p:pic>
        <p:nvPicPr>
          <p:cNvPr id="7" name="Picture 6">
            <a:extLst>
              <a:ext uri="{FF2B5EF4-FFF2-40B4-BE49-F238E27FC236}">
                <a16:creationId xmlns:a16="http://schemas.microsoft.com/office/drawing/2014/main" id="{F85AE0B1-0CB3-0ED8-775A-067424AD610A}"/>
              </a:ext>
            </a:extLst>
          </p:cNvPr>
          <p:cNvPicPr>
            <a:picLocks noChangeAspect="1"/>
          </p:cNvPicPr>
          <p:nvPr/>
        </p:nvPicPr>
        <p:blipFill>
          <a:blip r:embed="rId3"/>
          <a:stretch>
            <a:fillRect/>
          </a:stretch>
        </p:blipFill>
        <p:spPr>
          <a:xfrm>
            <a:off x="3828402" y="3080926"/>
            <a:ext cx="1895878" cy="1700426"/>
          </a:xfrm>
          <a:prstGeom prst="rect">
            <a:avLst/>
          </a:prstGeom>
        </p:spPr>
      </p:pic>
      <p:grpSp>
        <p:nvGrpSpPr>
          <p:cNvPr id="8" name="Group 7">
            <a:extLst>
              <a:ext uri="{FF2B5EF4-FFF2-40B4-BE49-F238E27FC236}">
                <a16:creationId xmlns:a16="http://schemas.microsoft.com/office/drawing/2014/main" id="{513F9162-A3EB-3EFC-1806-BBABAE0F1158}"/>
              </a:ext>
            </a:extLst>
          </p:cNvPr>
          <p:cNvGrpSpPr/>
          <p:nvPr/>
        </p:nvGrpSpPr>
        <p:grpSpPr>
          <a:xfrm>
            <a:off x="3853543" y="600475"/>
            <a:ext cx="5151665" cy="2820361"/>
            <a:chOff x="468313" y="1289050"/>
            <a:chExt cx="7426325" cy="4803775"/>
          </a:xfrm>
        </p:grpSpPr>
        <p:grpSp>
          <p:nvGrpSpPr>
            <p:cNvPr id="9" name="Group 8">
              <a:extLst>
                <a:ext uri="{FF2B5EF4-FFF2-40B4-BE49-F238E27FC236}">
                  <a16:creationId xmlns:a16="http://schemas.microsoft.com/office/drawing/2014/main" id="{64A358C3-13E7-D0F5-5685-89DB902DC478}"/>
                </a:ext>
              </a:extLst>
            </p:cNvPr>
            <p:cNvGrpSpPr>
              <a:grpSpLocks/>
            </p:cNvGrpSpPr>
            <p:nvPr/>
          </p:nvGrpSpPr>
          <p:grpSpPr bwMode="auto">
            <a:xfrm>
              <a:off x="2311746" y="3046412"/>
              <a:ext cx="1972917" cy="2254251"/>
              <a:chOff x="1156" y="1570"/>
              <a:chExt cx="1543" cy="1769"/>
            </a:xfrm>
          </p:grpSpPr>
          <p:graphicFrame>
            <p:nvGraphicFramePr>
              <p:cNvPr id="62" name="Object 61">
                <a:extLst>
                  <a:ext uri="{FF2B5EF4-FFF2-40B4-BE49-F238E27FC236}">
                    <a16:creationId xmlns:a16="http://schemas.microsoft.com/office/drawing/2014/main" id="{BD18855F-E951-FF77-92C6-B8170AA493D5}"/>
                  </a:ext>
                </a:extLst>
              </p:cNvPr>
              <p:cNvGraphicFramePr>
                <a:graphicFrameLocks noChangeAspect="1"/>
              </p:cNvGraphicFramePr>
              <p:nvPr/>
            </p:nvGraphicFramePr>
            <p:xfrm>
              <a:off x="1746" y="2931"/>
              <a:ext cx="543" cy="327"/>
            </p:xfrm>
            <a:graphic>
              <a:graphicData uri="http://schemas.openxmlformats.org/presentationml/2006/ole">
                <mc:AlternateContent xmlns:mc="http://schemas.openxmlformats.org/markup-compatibility/2006">
                  <mc:Choice xmlns:v="urn:schemas-microsoft-com:vml" Requires="v">
                    <p:oleObj name="Equation" r:id="rId4" imgW="672840" imgH="406080" progId="Equation.DSMT4">
                      <p:embed/>
                    </p:oleObj>
                  </mc:Choice>
                  <mc:Fallback>
                    <p:oleObj name="Equation" r:id="rId4" imgW="672840" imgH="406080" progId="Equation.DSMT4">
                      <p:embed/>
                      <p:pic>
                        <p:nvPicPr>
                          <p:cNvPr id="11" name="Object 10">
                            <a:extLst>
                              <a:ext uri="{FF2B5EF4-FFF2-40B4-BE49-F238E27FC236}">
                                <a16:creationId xmlns:a16="http://schemas.microsoft.com/office/drawing/2014/main" id="{404EC403-7F06-C94F-B2C1-ABDE2A158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 y="2931"/>
                            <a:ext cx="543" cy="32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3" name="Line 11">
                <a:extLst>
                  <a:ext uri="{FF2B5EF4-FFF2-40B4-BE49-F238E27FC236}">
                    <a16:creationId xmlns:a16="http://schemas.microsoft.com/office/drawing/2014/main" id="{CA8E7761-EEF9-C986-3A7C-4496311EF022}"/>
                  </a:ext>
                </a:extLst>
              </p:cNvPr>
              <p:cNvSpPr>
                <a:spLocks noChangeShapeType="1"/>
              </p:cNvSpPr>
              <p:nvPr/>
            </p:nvSpPr>
            <p:spPr bwMode="auto">
              <a:xfrm>
                <a:off x="1156" y="1570"/>
                <a:ext cx="1543" cy="1769"/>
              </a:xfrm>
              <a:prstGeom prst="line">
                <a:avLst/>
              </a:prstGeom>
              <a:noFill/>
              <a:ln w="9525">
                <a:solidFill>
                  <a:schemeClr val="accent4">
                    <a:lumMod val="10000"/>
                  </a:schemeClr>
                </a:solidFill>
                <a:round/>
                <a:headEnd/>
                <a:tailEnd type="oval" w="med" len="med"/>
              </a:ln>
              <a:effectLst/>
            </p:spPr>
            <p:txBody>
              <a:bodyPr/>
              <a:lstStyle/>
              <a:p>
                <a:endParaRPr lang="en-GB"/>
              </a:p>
            </p:txBody>
          </p:sp>
        </p:grpSp>
        <p:grpSp>
          <p:nvGrpSpPr>
            <p:cNvPr id="10" name="Group 9">
              <a:extLst>
                <a:ext uri="{FF2B5EF4-FFF2-40B4-BE49-F238E27FC236}">
                  <a16:creationId xmlns:a16="http://schemas.microsoft.com/office/drawing/2014/main" id="{9293DF02-F5B5-E590-31C9-710158BFDDE5}"/>
                </a:ext>
              </a:extLst>
            </p:cNvPr>
            <p:cNvGrpSpPr/>
            <p:nvPr/>
          </p:nvGrpSpPr>
          <p:grpSpPr>
            <a:xfrm>
              <a:off x="2124073" y="3368675"/>
              <a:ext cx="4249740" cy="2581276"/>
              <a:chOff x="2124073" y="3368675"/>
              <a:chExt cx="4249740" cy="2581276"/>
            </a:xfrm>
          </p:grpSpPr>
          <p:grpSp>
            <p:nvGrpSpPr>
              <p:cNvPr id="53" name="Group 14">
                <a:extLst>
                  <a:ext uri="{FF2B5EF4-FFF2-40B4-BE49-F238E27FC236}">
                    <a16:creationId xmlns:a16="http://schemas.microsoft.com/office/drawing/2014/main" id="{6F4AE8CA-F73F-65D2-AF02-8F27856BB4CB}"/>
                  </a:ext>
                </a:extLst>
              </p:cNvPr>
              <p:cNvGrpSpPr>
                <a:grpSpLocks/>
              </p:cNvGrpSpPr>
              <p:nvPr/>
            </p:nvGrpSpPr>
            <p:grpSpPr bwMode="auto">
              <a:xfrm>
                <a:off x="3419475" y="4868863"/>
                <a:ext cx="2954338" cy="1081088"/>
                <a:chOff x="2154" y="3067"/>
                <a:chExt cx="1861" cy="681"/>
              </a:xfrm>
            </p:grpSpPr>
            <p:sp>
              <p:nvSpPr>
                <p:cNvPr id="56" name="Rectangle 15">
                  <a:extLst>
                    <a:ext uri="{FF2B5EF4-FFF2-40B4-BE49-F238E27FC236}">
                      <a16:creationId xmlns:a16="http://schemas.microsoft.com/office/drawing/2014/main" id="{E12CEA7A-320F-477A-5846-CDE545AE01CB}"/>
                    </a:ext>
                  </a:extLst>
                </p:cNvPr>
                <p:cNvSpPr>
                  <a:spLocks noChangeArrowheads="1"/>
                </p:cNvSpPr>
                <p:nvPr/>
              </p:nvSpPr>
              <p:spPr bwMode="auto">
                <a:xfrm>
                  <a:off x="2154" y="3612"/>
                  <a:ext cx="1180" cy="136"/>
                </a:xfrm>
                <a:prstGeom prst="rect">
                  <a:avLst/>
                </a:prstGeom>
                <a:solidFill>
                  <a:schemeClr val="accent1">
                    <a:alpha val="57001"/>
                  </a:schemeClr>
                </a:solidFill>
                <a:ln w="19050">
                  <a:solidFill>
                    <a:schemeClr val="tx1"/>
                  </a:solidFill>
                  <a:miter lim="800000"/>
                  <a:headEnd/>
                  <a:tailEnd/>
                </a:ln>
                <a:effectLst/>
              </p:spPr>
              <p:txBody>
                <a:bodyPr wrap="none" anchor="ctr"/>
                <a:lstStyle/>
                <a:p>
                  <a:endParaRPr lang="en-GB"/>
                </a:p>
              </p:txBody>
            </p:sp>
            <p:sp>
              <p:nvSpPr>
                <p:cNvPr id="57" name="Line 16">
                  <a:extLst>
                    <a:ext uri="{FF2B5EF4-FFF2-40B4-BE49-F238E27FC236}">
                      <a16:creationId xmlns:a16="http://schemas.microsoft.com/office/drawing/2014/main" id="{A5516844-8029-EACA-A6EF-C1F6986B1275}"/>
                    </a:ext>
                  </a:extLst>
                </p:cNvPr>
                <p:cNvSpPr>
                  <a:spLocks noChangeShapeType="1"/>
                </p:cNvSpPr>
                <p:nvPr/>
              </p:nvSpPr>
              <p:spPr bwMode="auto">
                <a:xfrm flipV="1">
                  <a:off x="2154" y="3067"/>
                  <a:ext cx="681" cy="545"/>
                </a:xfrm>
                <a:prstGeom prst="line">
                  <a:avLst/>
                </a:prstGeom>
                <a:noFill/>
                <a:ln w="19050">
                  <a:solidFill>
                    <a:schemeClr val="tx1"/>
                  </a:solidFill>
                  <a:round/>
                  <a:headEnd/>
                  <a:tailEnd/>
                </a:ln>
                <a:effectLst/>
              </p:spPr>
              <p:txBody>
                <a:bodyPr/>
                <a:lstStyle/>
                <a:p>
                  <a:endParaRPr lang="en-GB"/>
                </a:p>
              </p:txBody>
            </p:sp>
            <p:sp>
              <p:nvSpPr>
                <p:cNvPr id="58" name="Line 17">
                  <a:extLst>
                    <a:ext uri="{FF2B5EF4-FFF2-40B4-BE49-F238E27FC236}">
                      <a16:creationId xmlns:a16="http://schemas.microsoft.com/office/drawing/2014/main" id="{44B9DBCB-62CA-11D6-E329-1C628E8598D6}"/>
                    </a:ext>
                  </a:extLst>
                </p:cNvPr>
                <p:cNvSpPr>
                  <a:spLocks noChangeShapeType="1"/>
                </p:cNvSpPr>
                <p:nvPr/>
              </p:nvSpPr>
              <p:spPr bwMode="auto">
                <a:xfrm flipV="1">
                  <a:off x="3333" y="3067"/>
                  <a:ext cx="681" cy="545"/>
                </a:xfrm>
                <a:prstGeom prst="line">
                  <a:avLst/>
                </a:prstGeom>
                <a:noFill/>
                <a:ln w="19050">
                  <a:solidFill>
                    <a:schemeClr val="tx1"/>
                  </a:solidFill>
                  <a:round/>
                  <a:headEnd/>
                  <a:tailEnd/>
                </a:ln>
                <a:effectLst/>
              </p:spPr>
              <p:txBody>
                <a:bodyPr/>
                <a:lstStyle/>
                <a:p>
                  <a:endParaRPr lang="en-GB"/>
                </a:p>
              </p:txBody>
            </p:sp>
            <p:sp>
              <p:nvSpPr>
                <p:cNvPr id="59" name="Line 18">
                  <a:extLst>
                    <a:ext uri="{FF2B5EF4-FFF2-40B4-BE49-F238E27FC236}">
                      <a16:creationId xmlns:a16="http://schemas.microsoft.com/office/drawing/2014/main" id="{0C5837AA-5DF9-219C-D037-FB9944284013}"/>
                    </a:ext>
                  </a:extLst>
                </p:cNvPr>
                <p:cNvSpPr>
                  <a:spLocks noChangeShapeType="1"/>
                </p:cNvSpPr>
                <p:nvPr/>
              </p:nvSpPr>
              <p:spPr bwMode="auto">
                <a:xfrm flipV="1">
                  <a:off x="3334" y="3203"/>
                  <a:ext cx="681" cy="545"/>
                </a:xfrm>
                <a:prstGeom prst="line">
                  <a:avLst/>
                </a:prstGeom>
                <a:noFill/>
                <a:ln w="19050">
                  <a:solidFill>
                    <a:schemeClr val="tx1"/>
                  </a:solidFill>
                  <a:round/>
                  <a:headEnd/>
                  <a:tailEnd/>
                </a:ln>
                <a:effectLst/>
              </p:spPr>
              <p:txBody>
                <a:bodyPr/>
                <a:lstStyle/>
                <a:p>
                  <a:endParaRPr lang="en-GB"/>
                </a:p>
              </p:txBody>
            </p:sp>
            <p:sp>
              <p:nvSpPr>
                <p:cNvPr id="60" name="Line 19">
                  <a:extLst>
                    <a:ext uri="{FF2B5EF4-FFF2-40B4-BE49-F238E27FC236}">
                      <a16:creationId xmlns:a16="http://schemas.microsoft.com/office/drawing/2014/main" id="{CAAAA47F-40B9-3385-7F71-5AF60107DC2D}"/>
                    </a:ext>
                  </a:extLst>
                </p:cNvPr>
                <p:cNvSpPr>
                  <a:spLocks noChangeShapeType="1"/>
                </p:cNvSpPr>
                <p:nvPr/>
              </p:nvSpPr>
              <p:spPr bwMode="auto">
                <a:xfrm>
                  <a:off x="2835" y="3067"/>
                  <a:ext cx="1179" cy="0"/>
                </a:xfrm>
                <a:prstGeom prst="line">
                  <a:avLst/>
                </a:prstGeom>
                <a:noFill/>
                <a:ln w="19050">
                  <a:solidFill>
                    <a:schemeClr val="tx1"/>
                  </a:solidFill>
                  <a:round/>
                  <a:headEnd/>
                  <a:tailEnd/>
                </a:ln>
                <a:effectLst/>
              </p:spPr>
              <p:txBody>
                <a:bodyPr/>
                <a:lstStyle/>
                <a:p>
                  <a:endParaRPr lang="en-GB"/>
                </a:p>
              </p:txBody>
            </p:sp>
            <p:sp>
              <p:nvSpPr>
                <p:cNvPr id="61" name="Line 20">
                  <a:extLst>
                    <a:ext uri="{FF2B5EF4-FFF2-40B4-BE49-F238E27FC236}">
                      <a16:creationId xmlns:a16="http://schemas.microsoft.com/office/drawing/2014/main" id="{B6FF641F-EF25-A1C8-2C0C-EF75B309BC4E}"/>
                    </a:ext>
                  </a:extLst>
                </p:cNvPr>
                <p:cNvSpPr>
                  <a:spLocks noChangeShapeType="1"/>
                </p:cNvSpPr>
                <p:nvPr/>
              </p:nvSpPr>
              <p:spPr bwMode="auto">
                <a:xfrm>
                  <a:off x="4014" y="3067"/>
                  <a:ext cx="0" cy="136"/>
                </a:xfrm>
                <a:prstGeom prst="line">
                  <a:avLst/>
                </a:prstGeom>
                <a:noFill/>
                <a:ln w="19050">
                  <a:solidFill>
                    <a:schemeClr val="tx1"/>
                  </a:solidFill>
                  <a:round/>
                  <a:headEnd/>
                  <a:tailEnd/>
                </a:ln>
                <a:effectLst/>
              </p:spPr>
              <p:txBody>
                <a:bodyPr/>
                <a:lstStyle/>
                <a:p>
                  <a:endParaRPr lang="en-GB"/>
                </a:p>
              </p:txBody>
            </p:sp>
          </p:grpSp>
          <p:sp>
            <p:nvSpPr>
              <p:cNvPr id="54" name="Line 23">
                <a:extLst>
                  <a:ext uri="{FF2B5EF4-FFF2-40B4-BE49-F238E27FC236}">
                    <a16:creationId xmlns:a16="http://schemas.microsoft.com/office/drawing/2014/main" id="{1A2DE8D2-A974-4245-CDF2-C914E45633F7}"/>
                  </a:ext>
                </a:extLst>
              </p:cNvPr>
              <p:cNvSpPr>
                <a:spLocks noChangeShapeType="1"/>
              </p:cNvSpPr>
              <p:nvPr/>
            </p:nvSpPr>
            <p:spPr bwMode="auto">
              <a:xfrm flipH="1" flipV="1">
                <a:off x="2124073" y="3368675"/>
                <a:ext cx="2592389" cy="1860549"/>
              </a:xfrm>
              <a:prstGeom prst="line">
                <a:avLst/>
              </a:prstGeom>
              <a:noFill/>
              <a:ln w="9525">
                <a:solidFill>
                  <a:schemeClr val="tx2">
                    <a:lumMod val="10000"/>
                  </a:schemeClr>
                </a:solidFill>
                <a:round/>
                <a:headEnd/>
                <a:tailEnd/>
              </a:ln>
              <a:effectLst/>
            </p:spPr>
            <p:txBody>
              <a:bodyPr/>
              <a:lstStyle/>
              <a:p>
                <a:endParaRPr lang="en-GB"/>
              </a:p>
            </p:txBody>
          </p:sp>
          <p:sp>
            <p:nvSpPr>
              <p:cNvPr id="55" name="Text Box 24">
                <a:extLst>
                  <a:ext uri="{FF2B5EF4-FFF2-40B4-BE49-F238E27FC236}">
                    <a16:creationId xmlns:a16="http://schemas.microsoft.com/office/drawing/2014/main" id="{3051C7BB-9A32-2D47-9447-D8EDAD378437}"/>
                  </a:ext>
                </a:extLst>
              </p:cNvPr>
              <p:cNvSpPr txBox="1">
                <a:spLocks noChangeArrowheads="1"/>
              </p:cNvSpPr>
              <p:nvPr/>
            </p:nvSpPr>
            <p:spPr bwMode="auto">
              <a:xfrm>
                <a:off x="2392363" y="3881438"/>
                <a:ext cx="311150" cy="366712"/>
              </a:xfrm>
              <a:prstGeom prst="rect">
                <a:avLst/>
              </a:prstGeom>
              <a:noFill/>
              <a:ln w="9525">
                <a:noFill/>
                <a:miter lim="800000"/>
                <a:headEnd/>
                <a:tailEnd/>
              </a:ln>
              <a:effectLst/>
            </p:spPr>
            <p:txBody>
              <a:bodyPr wrap="none">
                <a:spAutoFit/>
              </a:bodyPr>
              <a:lstStyle/>
              <a:p>
                <a:pPr algn="l"/>
                <a:r>
                  <a:rPr lang="en-GB" dirty="0">
                    <a:solidFill>
                      <a:srgbClr val="000000"/>
                    </a:solidFill>
                    <a:cs typeface="Arial" charset="0"/>
                  </a:rPr>
                  <a:t>p</a:t>
                </a:r>
                <a:endParaRPr lang="en-US" dirty="0">
                  <a:solidFill>
                    <a:srgbClr val="000000"/>
                  </a:solidFill>
                  <a:cs typeface="Arial" charset="0"/>
                </a:endParaRPr>
              </a:p>
            </p:txBody>
          </p:sp>
        </p:grpSp>
        <p:grpSp>
          <p:nvGrpSpPr>
            <p:cNvPr id="11" name="Group 25">
              <a:extLst>
                <a:ext uri="{FF2B5EF4-FFF2-40B4-BE49-F238E27FC236}">
                  <a16:creationId xmlns:a16="http://schemas.microsoft.com/office/drawing/2014/main" id="{9BF39C96-094E-A925-7E01-31F444315841}"/>
                </a:ext>
              </a:extLst>
            </p:cNvPr>
            <p:cNvGrpSpPr>
              <a:grpSpLocks/>
            </p:cNvGrpSpPr>
            <p:nvPr/>
          </p:nvGrpSpPr>
          <p:grpSpPr bwMode="auto">
            <a:xfrm>
              <a:off x="4716463" y="2420938"/>
              <a:ext cx="3178175" cy="2808287"/>
              <a:chOff x="2971" y="1525"/>
              <a:chExt cx="2002" cy="1769"/>
            </a:xfrm>
          </p:grpSpPr>
          <p:grpSp>
            <p:nvGrpSpPr>
              <p:cNvPr id="42" name="Group 26">
                <a:extLst>
                  <a:ext uri="{FF2B5EF4-FFF2-40B4-BE49-F238E27FC236}">
                    <a16:creationId xmlns:a16="http://schemas.microsoft.com/office/drawing/2014/main" id="{E7C1C538-08B2-34E5-F7F2-0292B4300603}"/>
                  </a:ext>
                </a:extLst>
              </p:cNvPr>
              <p:cNvGrpSpPr>
                <a:grpSpLocks/>
              </p:cNvGrpSpPr>
              <p:nvPr/>
            </p:nvGrpSpPr>
            <p:grpSpPr bwMode="auto">
              <a:xfrm>
                <a:off x="2971" y="1525"/>
                <a:ext cx="2002" cy="1769"/>
                <a:chOff x="2971" y="1525"/>
                <a:chExt cx="2002" cy="1769"/>
              </a:xfrm>
            </p:grpSpPr>
            <p:sp>
              <p:nvSpPr>
                <p:cNvPr id="48" name="Freeform 27">
                  <a:extLst>
                    <a:ext uri="{FF2B5EF4-FFF2-40B4-BE49-F238E27FC236}">
                      <a16:creationId xmlns:a16="http://schemas.microsoft.com/office/drawing/2014/main" id="{A943EF0D-DABE-7480-6077-95E9C2E1C8C1}"/>
                    </a:ext>
                  </a:extLst>
                </p:cNvPr>
                <p:cNvSpPr>
                  <a:spLocks/>
                </p:cNvSpPr>
                <p:nvPr/>
              </p:nvSpPr>
              <p:spPr bwMode="auto">
                <a:xfrm flipH="1">
                  <a:off x="3969" y="1752"/>
                  <a:ext cx="544" cy="862"/>
                </a:xfrm>
                <a:custGeom>
                  <a:avLst/>
                  <a:gdLst/>
                  <a:ahLst/>
                  <a:cxnLst>
                    <a:cxn ang="0">
                      <a:pos x="68" y="846"/>
                    </a:cxn>
                    <a:cxn ang="0">
                      <a:pos x="340" y="393"/>
                    </a:cxn>
                    <a:cxn ang="0">
                      <a:pos x="385" y="302"/>
                    </a:cxn>
                    <a:cxn ang="0">
                      <a:pos x="748" y="211"/>
                    </a:cxn>
                    <a:cxn ang="0">
                      <a:pos x="794" y="30"/>
                    </a:cxn>
                    <a:cxn ang="0">
                      <a:pos x="1157" y="30"/>
                    </a:cxn>
                    <a:cxn ang="0">
                      <a:pos x="1157" y="166"/>
                    </a:cxn>
                    <a:cxn ang="0">
                      <a:pos x="1066" y="348"/>
                    </a:cxn>
                    <a:cxn ang="0">
                      <a:pos x="930" y="620"/>
                    </a:cxn>
                    <a:cxn ang="0">
                      <a:pos x="748" y="846"/>
                    </a:cxn>
                    <a:cxn ang="0">
                      <a:pos x="476" y="1209"/>
                    </a:cxn>
                    <a:cxn ang="0">
                      <a:pos x="68" y="1436"/>
                    </a:cxn>
                    <a:cxn ang="0">
                      <a:pos x="68" y="1119"/>
                    </a:cxn>
                    <a:cxn ang="0">
                      <a:pos x="23" y="892"/>
                    </a:cxn>
                    <a:cxn ang="0">
                      <a:pos x="68" y="846"/>
                    </a:cxn>
                  </a:cxnLst>
                  <a:rect l="0" t="0" r="r" b="b"/>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01"/>
                  </a:schemeClr>
                </a:solidFill>
                <a:ln w="9525">
                  <a:noFill/>
                  <a:round/>
                  <a:headEnd/>
                  <a:tailEnd/>
                </a:ln>
                <a:effectLst/>
              </p:spPr>
              <p:txBody>
                <a:bodyPr/>
                <a:lstStyle/>
                <a:p>
                  <a:endParaRPr lang="en-GB"/>
                </a:p>
              </p:txBody>
            </p:sp>
            <p:sp>
              <p:nvSpPr>
                <p:cNvPr id="49" name="Line 28">
                  <a:extLst>
                    <a:ext uri="{FF2B5EF4-FFF2-40B4-BE49-F238E27FC236}">
                      <a16:creationId xmlns:a16="http://schemas.microsoft.com/office/drawing/2014/main" id="{09EB03B8-0A70-EC0D-8FAC-1B0DABD1FF2C}"/>
                    </a:ext>
                  </a:extLst>
                </p:cNvPr>
                <p:cNvSpPr>
                  <a:spLocks noChangeShapeType="1"/>
                </p:cNvSpPr>
                <p:nvPr/>
              </p:nvSpPr>
              <p:spPr bwMode="auto">
                <a:xfrm flipV="1">
                  <a:off x="2971" y="1888"/>
                  <a:ext cx="1814" cy="1406"/>
                </a:xfrm>
                <a:prstGeom prst="line">
                  <a:avLst/>
                </a:prstGeom>
                <a:noFill/>
                <a:ln w="9525">
                  <a:solidFill>
                    <a:schemeClr val="accent4">
                      <a:lumMod val="10000"/>
                    </a:schemeClr>
                  </a:solidFill>
                  <a:round/>
                  <a:headEnd/>
                  <a:tailEnd/>
                </a:ln>
                <a:effectLst/>
              </p:spPr>
              <p:txBody>
                <a:bodyPr/>
                <a:lstStyle/>
                <a:p>
                  <a:endParaRPr lang="en-GB"/>
                </a:p>
              </p:txBody>
            </p:sp>
            <p:sp>
              <p:nvSpPr>
                <p:cNvPr id="50" name="Text Box 29">
                  <a:extLst>
                    <a:ext uri="{FF2B5EF4-FFF2-40B4-BE49-F238E27FC236}">
                      <a16:creationId xmlns:a16="http://schemas.microsoft.com/office/drawing/2014/main" id="{0BFBCCCC-ACD7-3338-0B62-2EEE2A775596}"/>
                    </a:ext>
                  </a:extLst>
                </p:cNvPr>
                <p:cNvSpPr txBox="1">
                  <a:spLocks noChangeArrowheads="1"/>
                </p:cNvSpPr>
                <p:nvPr/>
              </p:nvSpPr>
              <p:spPr bwMode="auto">
                <a:xfrm>
                  <a:off x="4785" y="1525"/>
                  <a:ext cx="188"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y</a:t>
                  </a:r>
                  <a:endParaRPr lang="en-US">
                    <a:solidFill>
                      <a:srgbClr val="000000"/>
                    </a:solidFill>
                    <a:cs typeface="Arial" charset="0"/>
                  </a:endParaRPr>
                </a:p>
              </p:txBody>
            </p:sp>
            <p:sp>
              <p:nvSpPr>
                <p:cNvPr id="51" name="Text Box 30">
                  <a:extLst>
                    <a:ext uri="{FF2B5EF4-FFF2-40B4-BE49-F238E27FC236}">
                      <a16:creationId xmlns:a16="http://schemas.microsoft.com/office/drawing/2014/main" id="{CA280BE3-65A9-66FA-0A43-70BBF0B40911}"/>
                    </a:ext>
                  </a:extLst>
                </p:cNvPr>
                <p:cNvSpPr txBox="1">
                  <a:spLocks noChangeArrowheads="1"/>
                </p:cNvSpPr>
                <p:nvPr/>
              </p:nvSpPr>
              <p:spPr bwMode="auto">
                <a:xfrm>
                  <a:off x="3878" y="1661"/>
                  <a:ext cx="188"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z</a:t>
                  </a:r>
                  <a:endParaRPr lang="en-US">
                    <a:solidFill>
                      <a:srgbClr val="000000"/>
                    </a:solidFill>
                    <a:cs typeface="Arial" charset="0"/>
                  </a:endParaRPr>
                </a:p>
              </p:txBody>
            </p:sp>
            <p:sp>
              <p:nvSpPr>
                <p:cNvPr id="52" name="Text Box 31">
                  <a:extLst>
                    <a:ext uri="{FF2B5EF4-FFF2-40B4-BE49-F238E27FC236}">
                      <a16:creationId xmlns:a16="http://schemas.microsoft.com/office/drawing/2014/main" id="{322092E4-C81C-1929-35B2-1A5C114FB349}"/>
                    </a:ext>
                  </a:extLst>
                </p:cNvPr>
                <p:cNvSpPr txBox="1">
                  <a:spLocks noChangeArrowheads="1"/>
                </p:cNvSpPr>
                <p:nvPr/>
              </p:nvSpPr>
              <p:spPr bwMode="auto">
                <a:xfrm>
                  <a:off x="4150" y="2568"/>
                  <a:ext cx="188"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x</a:t>
                  </a:r>
                  <a:endParaRPr lang="en-US">
                    <a:solidFill>
                      <a:srgbClr val="000000"/>
                    </a:solidFill>
                    <a:cs typeface="Arial" charset="0"/>
                  </a:endParaRPr>
                </a:p>
              </p:txBody>
            </p:sp>
          </p:grpSp>
          <p:grpSp>
            <p:nvGrpSpPr>
              <p:cNvPr id="43" name="Group 32">
                <a:extLst>
                  <a:ext uri="{FF2B5EF4-FFF2-40B4-BE49-F238E27FC236}">
                    <a16:creationId xmlns:a16="http://schemas.microsoft.com/office/drawing/2014/main" id="{62186023-6B1C-8566-7FF0-0FC0F55878C7}"/>
                  </a:ext>
                </a:extLst>
              </p:cNvPr>
              <p:cNvGrpSpPr>
                <a:grpSpLocks/>
              </p:cNvGrpSpPr>
              <p:nvPr/>
            </p:nvGrpSpPr>
            <p:grpSpPr bwMode="auto">
              <a:xfrm>
                <a:off x="3775" y="1642"/>
                <a:ext cx="1172" cy="1170"/>
                <a:chOff x="3775" y="1642"/>
                <a:chExt cx="1172" cy="1170"/>
              </a:xfrm>
            </p:grpSpPr>
            <p:sp>
              <p:nvSpPr>
                <p:cNvPr id="44" name="Line 33">
                  <a:extLst>
                    <a:ext uri="{FF2B5EF4-FFF2-40B4-BE49-F238E27FC236}">
                      <a16:creationId xmlns:a16="http://schemas.microsoft.com/office/drawing/2014/main" id="{52938DE6-8EF2-3980-2B54-B4681C3F141D}"/>
                    </a:ext>
                  </a:extLst>
                </p:cNvPr>
                <p:cNvSpPr>
                  <a:spLocks noChangeShapeType="1"/>
                </p:cNvSpPr>
                <p:nvPr/>
              </p:nvSpPr>
              <p:spPr bwMode="auto">
                <a:xfrm rot="900000" flipV="1">
                  <a:off x="4435" y="1642"/>
                  <a:ext cx="512" cy="653"/>
                </a:xfrm>
                <a:prstGeom prst="line">
                  <a:avLst/>
                </a:prstGeom>
                <a:noFill/>
                <a:ln w="9525">
                  <a:solidFill>
                    <a:srgbClr val="FF0000"/>
                  </a:solidFill>
                  <a:round/>
                  <a:headEnd/>
                  <a:tailEnd type="triangle" w="med" len="med"/>
                </a:ln>
                <a:effectLst/>
              </p:spPr>
              <p:txBody>
                <a:bodyPr/>
                <a:lstStyle/>
                <a:p>
                  <a:endParaRPr lang="en-GB"/>
                </a:p>
              </p:txBody>
            </p:sp>
            <p:sp>
              <p:nvSpPr>
                <p:cNvPr id="45" name="Line 34">
                  <a:extLst>
                    <a:ext uri="{FF2B5EF4-FFF2-40B4-BE49-F238E27FC236}">
                      <a16:creationId xmlns:a16="http://schemas.microsoft.com/office/drawing/2014/main" id="{68F53260-9C15-F7FA-B9AB-A4642067EC20}"/>
                    </a:ext>
                  </a:extLst>
                </p:cNvPr>
                <p:cNvSpPr>
                  <a:spLocks noChangeShapeType="1"/>
                </p:cNvSpPr>
                <p:nvPr/>
              </p:nvSpPr>
              <p:spPr bwMode="auto">
                <a:xfrm rot="900000" flipH="1">
                  <a:off x="4232" y="2200"/>
                  <a:ext cx="66" cy="477"/>
                </a:xfrm>
                <a:prstGeom prst="line">
                  <a:avLst/>
                </a:prstGeom>
                <a:noFill/>
                <a:ln w="9525">
                  <a:solidFill>
                    <a:srgbClr val="FF0000"/>
                  </a:solidFill>
                  <a:round/>
                  <a:headEnd/>
                  <a:tailEnd type="triangle" w="med" len="med"/>
                </a:ln>
                <a:effectLst/>
              </p:spPr>
              <p:txBody>
                <a:bodyPr/>
                <a:lstStyle/>
                <a:p>
                  <a:endParaRPr lang="en-GB"/>
                </a:p>
              </p:txBody>
            </p:sp>
            <p:sp>
              <p:nvSpPr>
                <p:cNvPr id="46" name="Line 35">
                  <a:extLst>
                    <a:ext uri="{FF2B5EF4-FFF2-40B4-BE49-F238E27FC236}">
                      <a16:creationId xmlns:a16="http://schemas.microsoft.com/office/drawing/2014/main" id="{E17980AB-AFFD-956E-0B85-E45DE82B8376}"/>
                    </a:ext>
                  </a:extLst>
                </p:cNvPr>
                <p:cNvSpPr>
                  <a:spLocks noChangeShapeType="1"/>
                </p:cNvSpPr>
                <p:nvPr/>
              </p:nvSpPr>
              <p:spPr bwMode="auto">
                <a:xfrm rot="900000" flipH="1" flipV="1">
                  <a:off x="4047" y="1951"/>
                  <a:ext cx="348" cy="225"/>
                </a:xfrm>
                <a:prstGeom prst="line">
                  <a:avLst/>
                </a:prstGeom>
                <a:noFill/>
                <a:ln w="9525">
                  <a:solidFill>
                    <a:srgbClr val="FF0000"/>
                  </a:solidFill>
                  <a:round/>
                  <a:headEnd/>
                  <a:tailEnd type="triangle" w="med" len="med"/>
                </a:ln>
                <a:effectLst/>
              </p:spPr>
              <p:txBody>
                <a:bodyPr/>
                <a:lstStyle/>
                <a:p>
                  <a:endParaRPr lang="en-GB"/>
                </a:p>
              </p:txBody>
            </p:sp>
            <p:sp>
              <p:nvSpPr>
                <p:cNvPr id="47" name="Text Box 36">
                  <a:extLst>
                    <a:ext uri="{FF2B5EF4-FFF2-40B4-BE49-F238E27FC236}">
                      <a16:creationId xmlns:a16="http://schemas.microsoft.com/office/drawing/2014/main" id="{A95027F2-FCC8-2EBD-2856-71939CC7EB21}"/>
                    </a:ext>
                  </a:extLst>
                </p:cNvPr>
                <p:cNvSpPr txBox="1">
                  <a:spLocks noChangeArrowheads="1"/>
                </p:cNvSpPr>
                <p:nvPr/>
              </p:nvSpPr>
              <p:spPr bwMode="auto">
                <a:xfrm>
                  <a:off x="3775" y="2581"/>
                  <a:ext cx="196"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q</a:t>
                  </a:r>
                  <a:endParaRPr lang="en-US">
                    <a:solidFill>
                      <a:srgbClr val="000000"/>
                    </a:solidFill>
                    <a:cs typeface="Arial" charset="0"/>
                  </a:endParaRPr>
                </a:p>
              </p:txBody>
            </p:sp>
          </p:grpSp>
        </p:grpSp>
        <p:grpSp>
          <p:nvGrpSpPr>
            <p:cNvPr id="12" name="Group 11">
              <a:extLst>
                <a:ext uri="{FF2B5EF4-FFF2-40B4-BE49-F238E27FC236}">
                  <a16:creationId xmlns:a16="http://schemas.microsoft.com/office/drawing/2014/main" id="{C4BBD9D7-DED8-C57A-DEB2-D2A367F4607D}"/>
                </a:ext>
              </a:extLst>
            </p:cNvPr>
            <p:cNvGrpSpPr/>
            <p:nvPr/>
          </p:nvGrpSpPr>
          <p:grpSpPr>
            <a:xfrm>
              <a:off x="3635375" y="3500438"/>
              <a:ext cx="3457576" cy="2592387"/>
              <a:chOff x="3635375" y="3500438"/>
              <a:chExt cx="3457576" cy="2592387"/>
            </a:xfrm>
          </p:grpSpPr>
          <p:graphicFrame>
            <p:nvGraphicFramePr>
              <p:cNvPr id="31" name="Object 13">
                <a:extLst>
                  <a:ext uri="{FF2B5EF4-FFF2-40B4-BE49-F238E27FC236}">
                    <a16:creationId xmlns:a16="http://schemas.microsoft.com/office/drawing/2014/main" id="{37466632-A0C8-F857-36AA-15893D13990D}"/>
                  </a:ext>
                </a:extLst>
              </p:cNvPr>
              <p:cNvGraphicFramePr>
                <a:graphicFrameLocks noChangeAspect="1"/>
              </p:cNvGraphicFramePr>
              <p:nvPr>
                <p:extLst>
                  <p:ext uri="{D42A27DB-BD31-4B8C-83A1-F6EECF244321}">
                    <p14:modId xmlns:p14="http://schemas.microsoft.com/office/powerpoint/2010/main" val="1156516612"/>
                  </p:ext>
                </p:extLst>
              </p:nvPr>
            </p:nvGraphicFramePr>
            <p:xfrm>
              <a:off x="6516688" y="5300663"/>
              <a:ext cx="431800" cy="611188"/>
            </p:xfrm>
            <a:graphic>
              <a:graphicData uri="http://schemas.openxmlformats.org/presentationml/2006/ole">
                <mc:AlternateContent xmlns:mc="http://schemas.openxmlformats.org/markup-compatibility/2006">
                  <mc:Choice xmlns:v="urn:schemas-microsoft-com:vml" Requires="v">
                    <p:oleObj name="Equation" r:id="rId6" imgW="152280" imgH="139680" progId="Equation.DSMT4">
                      <p:embed/>
                    </p:oleObj>
                  </mc:Choice>
                  <mc:Fallback>
                    <p:oleObj name="Equation" r:id="rId6" imgW="152280" imgH="139680" progId="Equation.DSMT4">
                      <p:embed/>
                      <p:pic>
                        <p:nvPicPr>
                          <p:cNvPr id="38" name="Object 13">
                            <a:extLst>
                              <a:ext uri="{FF2B5EF4-FFF2-40B4-BE49-F238E27FC236}">
                                <a16:creationId xmlns:a16="http://schemas.microsoft.com/office/drawing/2014/main" id="{0AEAE3DD-7340-9E4C-B1A3-0D606E5218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688" y="5300663"/>
                            <a:ext cx="431800" cy="6111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2" name="AutoShape 21">
                <a:extLst>
                  <a:ext uri="{FF2B5EF4-FFF2-40B4-BE49-F238E27FC236}">
                    <a16:creationId xmlns:a16="http://schemas.microsoft.com/office/drawing/2014/main" id="{49B71A4F-C61B-C640-17B3-282DA4F711C9}"/>
                  </a:ext>
                </a:extLst>
              </p:cNvPr>
              <p:cNvSpPr>
                <a:spLocks noChangeArrowheads="1"/>
              </p:cNvSpPr>
              <p:nvPr/>
            </p:nvSpPr>
            <p:spPr bwMode="auto">
              <a:xfrm>
                <a:off x="6659563" y="4797425"/>
                <a:ext cx="433388" cy="517525"/>
              </a:xfrm>
              <a:prstGeom prst="curvedDownArrow">
                <a:avLst>
                  <a:gd name="adj1" fmla="val 20000"/>
                  <a:gd name="adj2" fmla="val 40000"/>
                  <a:gd name="adj3" fmla="val 39805"/>
                </a:avLst>
              </a:prstGeom>
              <a:solidFill>
                <a:schemeClr val="accent1"/>
              </a:solidFill>
              <a:ln w="9525">
                <a:solidFill>
                  <a:schemeClr val="tx1"/>
                </a:solidFill>
                <a:miter lim="800000"/>
                <a:headEnd/>
                <a:tailEnd/>
              </a:ln>
              <a:effectLst/>
            </p:spPr>
            <p:txBody>
              <a:bodyPr wrap="none" anchor="ctr"/>
              <a:lstStyle/>
              <a:p>
                <a:endParaRPr lang="en-GB"/>
              </a:p>
            </p:txBody>
          </p:sp>
          <p:sp>
            <p:nvSpPr>
              <p:cNvPr id="33" name="Freeform 41">
                <a:extLst>
                  <a:ext uri="{FF2B5EF4-FFF2-40B4-BE49-F238E27FC236}">
                    <a16:creationId xmlns:a16="http://schemas.microsoft.com/office/drawing/2014/main" id="{3F094DC7-6D17-79AF-E659-ECB7BF099ACE}"/>
                  </a:ext>
                </a:extLst>
              </p:cNvPr>
              <p:cNvSpPr>
                <a:spLocks/>
              </p:cNvSpPr>
              <p:nvPr/>
            </p:nvSpPr>
            <p:spPr bwMode="auto">
              <a:xfrm>
                <a:off x="4067175" y="4354513"/>
                <a:ext cx="649288" cy="369887"/>
              </a:xfrm>
              <a:custGeom>
                <a:avLst/>
                <a:gdLst/>
                <a:ahLst/>
                <a:cxnLst>
                  <a:cxn ang="0">
                    <a:pos x="0" y="233"/>
                  </a:cxn>
                  <a:cxn ang="0">
                    <a:pos x="137" y="52"/>
                  </a:cxn>
                  <a:cxn ang="0">
                    <a:pos x="318" y="7"/>
                  </a:cxn>
                  <a:cxn ang="0">
                    <a:pos x="409" y="7"/>
                  </a:cxn>
                </a:cxnLst>
                <a:rect l="0" t="0" r="r" b="b"/>
                <a:pathLst>
                  <a:path w="409" h="233">
                    <a:moveTo>
                      <a:pt x="0" y="233"/>
                    </a:moveTo>
                    <a:cubicBezTo>
                      <a:pt x="42" y="161"/>
                      <a:pt x="84" y="90"/>
                      <a:pt x="137" y="52"/>
                    </a:cubicBezTo>
                    <a:cubicBezTo>
                      <a:pt x="190" y="14"/>
                      <a:pt x="273" y="14"/>
                      <a:pt x="318" y="7"/>
                    </a:cubicBezTo>
                    <a:cubicBezTo>
                      <a:pt x="363" y="0"/>
                      <a:pt x="386" y="3"/>
                      <a:pt x="409" y="7"/>
                    </a:cubicBezTo>
                  </a:path>
                </a:pathLst>
              </a:custGeom>
              <a:noFill/>
              <a:ln w="9525">
                <a:solidFill>
                  <a:schemeClr val="tx1"/>
                </a:solidFill>
                <a:round/>
                <a:headEnd/>
                <a:tailEnd/>
              </a:ln>
              <a:effectLst/>
            </p:spPr>
            <p:txBody>
              <a:bodyPr/>
              <a:lstStyle/>
              <a:p>
                <a:endParaRPr lang="en-GB"/>
              </a:p>
            </p:txBody>
          </p:sp>
          <p:graphicFrame>
            <p:nvGraphicFramePr>
              <p:cNvPr id="34" name="Object 42">
                <a:extLst>
                  <a:ext uri="{FF2B5EF4-FFF2-40B4-BE49-F238E27FC236}">
                    <a16:creationId xmlns:a16="http://schemas.microsoft.com/office/drawing/2014/main" id="{9218EE44-2E46-27AE-BCC3-C99102A0F0D4}"/>
                  </a:ext>
                </a:extLst>
              </p:cNvPr>
              <p:cNvGraphicFramePr>
                <a:graphicFrameLocks noChangeAspect="1"/>
              </p:cNvGraphicFramePr>
              <p:nvPr>
                <p:extLst>
                  <p:ext uri="{D42A27DB-BD31-4B8C-83A1-F6EECF244321}">
                    <p14:modId xmlns:p14="http://schemas.microsoft.com/office/powerpoint/2010/main" val="4017939650"/>
                  </p:ext>
                </p:extLst>
              </p:nvPr>
            </p:nvGraphicFramePr>
            <p:xfrm>
              <a:off x="4211638" y="4149725"/>
              <a:ext cx="152400" cy="228600"/>
            </p:xfrm>
            <a:graphic>
              <a:graphicData uri="http://schemas.openxmlformats.org/presentationml/2006/ole">
                <mc:AlternateContent xmlns:mc="http://schemas.openxmlformats.org/markup-compatibility/2006">
                  <mc:Choice xmlns:v="urn:schemas-microsoft-com:vml" Requires="v">
                    <p:oleObj name="Equation" r:id="rId8" imgW="152280" imgH="228600" progId="Equation.DSMT4">
                      <p:embed/>
                    </p:oleObj>
                  </mc:Choice>
                  <mc:Fallback>
                    <p:oleObj name="Equation" r:id="rId8" imgW="152280" imgH="228600" progId="Equation.DSMT4">
                      <p:embed/>
                      <p:pic>
                        <p:nvPicPr>
                          <p:cNvPr id="41" name="Object 42">
                            <a:extLst>
                              <a:ext uri="{FF2B5EF4-FFF2-40B4-BE49-F238E27FC236}">
                                <a16:creationId xmlns:a16="http://schemas.microsoft.com/office/drawing/2014/main" id="{6DE99C73-6229-7C49-9BB1-E271D1D2FB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1638" y="4149725"/>
                            <a:ext cx="152400" cy="228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5" name="Line 45">
                <a:extLst>
                  <a:ext uri="{FF2B5EF4-FFF2-40B4-BE49-F238E27FC236}">
                    <a16:creationId xmlns:a16="http://schemas.microsoft.com/office/drawing/2014/main" id="{21C6A2B0-80B6-4E21-3F51-C0F047A4BEEF}"/>
                  </a:ext>
                </a:extLst>
              </p:cNvPr>
              <p:cNvSpPr>
                <a:spLocks noChangeShapeType="1"/>
              </p:cNvSpPr>
              <p:nvPr/>
            </p:nvSpPr>
            <p:spPr bwMode="auto">
              <a:xfrm flipV="1">
                <a:off x="4716463" y="3933825"/>
                <a:ext cx="0" cy="1295400"/>
              </a:xfrm>
              <a:prstGeom prst="line">
                <a:avLst/>
              </a:prstGeom>
              <a:noFill/>
              <a:ln w="9525">
                <a:solidFill>
                  <a:srgbClr val="0000FF"/>
                </a:solidFill>
                <a:round/>
                <a:headEnd/>
                <a:tailEnd type="triangle" w="med" len="med"/>
              </a:ln>
              <a:effectLst/>
            </p:spPr>
            <p:txBody>
              <a:bodyPr/>
              <a:lstStyle/>
              <a:p>
                <a:endParaRPr lang="en-GB"/>
              </a:p>
            </p:txBody>
          </p:sp>
          <p:sp>
            <p:nvSpPr>
              <p:cNvPr id="36" name="Line 46">
                <a:extLst>
                  <a:ext uri="{FF2B5EF4-FFF2-40B4-BE49-F238E27FC236}">
                    <a16:creationId xmlns:a16="http://schemas.microsoft.com/office/drawing/2014/main" id="{57D9BE6F-CFDC-1B30-49C2-34FD93BAF955}"/>
                  </a:ext>
                </a:extLst>
              </p:cNvPr>
              <p:cNvSpPr>
                <a:spLocks noChangeShapeType="1"/>
              </p:cNvSpPr>
              <p:nvPr/>
            </p:nvSpPr>
            <p:spPr bwMode="auto">
              <a:xfrm flipV="1">
                <a:off x="4716463" y="5229225"/>
                <a:ext cx="1368425" cy="0"/>
              </a:xfrm>
              <a:prstGeom prst="line">
                <a:avLst/>
              </a:prstGeom>
              <a:noFill/>
              <a:ln w="9525">
                <a:solidFill>
                  <a:srgbClr val="0000FF"/>
                </a:solidFill>
                <a:round/>
                <a:headEnd/>
                <a:tailEnd type="triangle" w="med" len="med"/>
              </a:ln>
              <a:effectLst/>
            </p:spPr>
            <p:txBody>
              <a:bodyPr/>
              <a:lstStyle/>
              <a:p>
                <a:endParaRPr lang="en-GB"/>
              </a:p>
            </p:txBody>
          </p:sp>
          <p:sp>
            <p:nvSpPr>
              <p:cNvPr id="37" name="Line 47">
                <a:extLst>
                  <a:ext uri="{FF2B5EF4-FFF2-40B4-BE49-F238E27FC236}">
                    <a16:creationId xmlns:a16="http://schemas.microsoft.com/office/drawing/2014/main" id="{DCD8A6F3-8684-BABF-6386-E452788BABBE}"/>
                  </a:ext>
                </a:extLst>
              </p:cNvPr>
              <p:cNvSpPr>
                <a:spLocks noChangeShapeType="1"/>
              </p:cNvSpPr>
              <p:nvPr/>
            </p:nvSpPr>
            <p:spPr bwMode="auto">
              <a:xfrm flipH="1">
                <a:off x="3635375" y="5229225"/>
                <a:ext cx="1081088" cy="863600"/>
              </a:xfrm>
              <a:prstGeom prst="line">
                <a:avLst/>
              </a:prstGeom>
              <a:noFill/>
              <a:ln w="9525">
                <a:solidFill>
                  <a:srgbClr val="0000FF"/>
                </a:solidFill>
                <a:round/>
                <a:headEnd/>
                <a:tailEnd type="triangle" w="med" len="med"/>
              </a:ln>
              <a:effectLst/>
            </p:spPr>
            <p:txBody>
              <a:bodyPr/>
              <a:lstStyle/>
              <a:p>
                <a:endParaRPr lang="en-GB"/>
              </a:p>
            </p:txBody>
          </p:sp>
          <p:sp>
            <p:nvSpPr>
              <p:cNvPr id="38" name="Text Box 48">
                <a:extLst>
                  <a:ext uri="{FF2B5EF4-FFF2-40B4-BE49-F238E27FC236}">
                    <a16:creationId xmlns:a16="http://schemas.microsoft.com/office/drawing/2014/main" id="{8A24ED4E-B427-75C4-C3DF-72DE34FCEBF4}"/>
                  </a:ext>
                </a:extLst>
              </p:cNvPr>
              <p:cNvSpPr txBox="1">
                <a:spLocks noChangeArrowheads="1"/>
              </p:cNvSpPr>
              <p:nvPr/>
            </p:nvSpPr>
            <p:spPr bwMode="auto">
              <a:xfrm>
                <a:off x="3924300" y="5373688"/>
                <a:ext cx="298450" cy="366712"/>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x</a:t>
                </a:r>
                <a:endParaRPr lang="en-US">
                  <a:solidFill>
                    <a:srgbClr val="000000"/>
                  </a:solidFill>
                  <a:cs typeface="Arial" charset="0"/>
                </a:endParaRPr>
              </a:p>
            </p:txBody>
          </p:sp>
          <p:sp>
            <p:nvSpPr>
              <p:cNvPr id="39" name="Text Box 49">
                <a:extLst>
                  <a:ext uri="{FF2B5EF4-FFF2-40B4-BE49-F238E27FC236}">
                    <a16:creationId xmlns:a16="http://schemas.microsoft.com/office/drawing/2014/main" id="{7C55F9FB-D501-F724-333E-832EC892478D}"/>
                  </a:ext>
                </a:extLst>
              </p:cNvPr>
              <p:cNvSpPr txBox="1">
                <a:spLocks noChangeArrowheads="1"/>
              </p:cNvSpPr>
              <p:nvPr/>
            </p:nvSpPr>
            <p:spPr bwMode="auto">
              <a:xfrm>
                <a:off x="5435600" y="4868863"/>
                <a:ext cx="298450" cy="366712"/>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y</a:t>
                </a:r>
                <a:endParaRPr lang="en-US">
                  <a:solidFill>
                    <a:srgbClr val="000000"/>
                  </a:solidFill>
                  <a:cs typeface="Arial" charset="0"/>
                </a:endParaRPr>
              </a:p>
            </p:txBody>
          </p:sp>
          <p:sp>
            <p:nvSpPr>
              <p:cNvPr id="40" name="Text Box 50">
                <a:extLst>
                  <a:ext uri="{FF2B5EF4-FFF2-40B4-BE49-F238E27FC236}">
                    <a16:creationId xmlns:a16="http://schemas.microsoft.com/office/drawing/2014/main" id="{97678AE8-1627-AC73-E0A5-3C700143C896}"/>
                  </a:ext>
                </a:extLst>
              </p:cNvPr>
              <p:cNvSpPr txBox="1">
                <a:spLocks noChangeArrowheads="1"/>
              </p:cNvSpPr>
              <p:nvPr/>
            </p:nvSpPr>
            <p:spPr bwMode="auto">
              <a:xfrm>
                <a:off x="4572000" y="3500438"/>
                <a:ext cx="298450" cy="366712"/>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z</a:t>
                </a:r>
                <a:endParaRPr lang="en-US">
                  <a:solidFill>
                    <a:srgbClr val="000000"/>
                  </a:solidFill>
                  <a:cs typeface="Arial" charset="0"/>
                </a:endParaRPr>
              </a:p>
            </p:txBody>
          </p:sp>
        </p:grpSp>
        <p:grpSp>
          <p:nvGrpSpPr>
            <p:cNvPr id="13" name="Group 12">
              <a:extLst>
                <a:ext uri="{FF2B5EF4-FFF2-40B4-BE49-F238E27FC236}">
                  <a16:creationId xmlns:a16="http://schemas.microsoft.com/office/drawing/2014/main" id="{8FDDE806-3FD2-57DE-CBDC-408F0A2036BC}"/>
                </a:ext>
              </a:extLst>
            </p:cNvPr>
            <p:cNvGrpSpPr/>
            <p:nvPr/>
          </p:nvGrpSpPr>
          <p:grpSpPr>
            <a:xfrm>
              <a:off x="3492500" y="1989138"/>
              <a:ext cx="2951163" cy="3311525"/>
              <a:chOff x="3492500" y="1989138"/>
              <a:chExt cx="2951163" cy="3311525"/>
            </a:xfrm>
          </p:grpSpPr>
          <p:sp>
            <p:nvSpPr>
              <p:cNvPr id="28" name="Line 37">
                <a:extLst>
                  <a:ext uri="{FF2B5EF4-FFF2-40B4-BE49-F238E27FC236}">
                    <a16:creationId xmlns:a16="http://schemas.microsoft.com/office/drawing/2014/main" id="{5BA98E6A-B9C9-B698-0ECF-B31555551378}"/>
                  </a:ext>
                </a:extLst>
              </p:cNvPr>
              <p:cNvSpPr>
                <a:spLocks noChangeShapeType="1"/>
              </p:cNvSpPr>
              <p:nvPr/>
            </p:nvSpPr>
            <p:spPr bwMode="auto">
              <a:xfrm flipV="1">
                <a:off x="4284663" y="3141663"/>
                <a:ext cx="2159000" cy="2159000"/>
              </a:xfrm>
              <a:prstGeom prst="line">
                <a:avLst/>
              </a:prstGeom>
              <a:noFill/>
              <a:ln w="9525">
                <a:solidFill>
                  <a:srgbClr val="008000"/>
                </a:solidFill>
                <a:round/>
                <a:headEnd/>
                <a:tailEnd type="oval" w="med" len="med"/>
              </a:ln>
              <a:effectLst/>
            </p:spPr>
            <p:txBody>
              <a:bodyPr/>
              <a:lstStyle/>
              <a:p>
                <a:endParaRPr lang="en-GB"/>
              </a:p>
            </p:txBody>
          </p:sp>
          <p:sp>
            <p:nvSpPr>
              <p:cNvPr id="29" name="Line 52">
                <a:extLst>
                  <a:ext uri="{FF2B5EF4-FFF2-40B4-BE49-F238E27FC236}">
                    <a16:creationId xmlns:a16="http://schemas.microsoft.com/office/drawing/2014/main" id="{D061D7C7-F487-4F0D-0D6F-20DC82DD65FF}"/>
                  </a:ext>
                </a:extLst>
              </p:cNvPr>
              <p:cNvSpPr>
                <a:spLocks noChangeShapeType="1"/>
              </p:cNvSpPr>
              <p:nvPr/>
            </p:nvSpPr>
            <p:spPr bwMode="auto">
              <a:xfrm flipV="1">
                <a:off x="4284663" y="2420938"/>
                <a:ext cx="0" cy="2879725"/>
              </a:xfrm>
              <a:prstGeom prst="line">
                <a:avLst/>
              </a:prstGeom>
              <a:noFill/>
              <a:ln w="9525">
                <a:solidFill>
                  <a:srgbClr val="339966"/>
                </a:solidFill>
                <a:round/>
                <a:headEnd/>
                <a:tailEnd type="triangle" w="med" len="med"/>
              </a:ln>
              <a:effectLst/>
            </p:spPr>
            <p:txBody>
              <a:bodyPr/>
              <a:lstStyle/>
              <a:p>
                <a:endParaRPr lang="en-GB"/>
              </a:p>
            </p:txBody>
          </p:sp>
          <p:graphicFrame>
            <p:nvGraphicFramePr>
              <p:cNvPr id="30" name="Object 53">
                <a:extLst>
                  <a:ext uri="{FF2B5EF4-FFF2-40B4-BE49-F238E27FC236}">
                    <a16:creationId xmlns:a16="http://schemas.microsoft.com/office/drawing/2014/main" id="{101B62D5-1C77-210D-0433-CF601A0EF848}"/>
                  </a:ext>
                </a:extLst>
              </p:cNvPr>
              <p:cNvGraphicFramePr>
                <a:graphicFrameLocks noChangeAspect="1"/>
              </p:cNvGraphicFramePr>
              <p:nvPr>
                <p:extLst>
                  <p:ext uri="{D42A27DB-BD31-4B8C-83A1-F6EECF244321}">
                    <p14:modId xmlns:p14="http://schemas.microsoft.com/office/powerpoint/2010/main" val="1790045527"/>
                  </p:ext>
                </p:extLst>
              </p:nvPr>
            </p:nvGraphicFramePr>
            <p:xfrm>
              <a:off x="3492500" y="1989138"/>
              <a:ext cx="1952625" cy="509588"/>
            </p:xfrm>
            <a:graphic>
              <a:graphicData uri="http://schemas.openxmlformats.org/presentationml/2006/ole">
                <mc:AlternateContent xmlns:mc="http://schemas.openxmlformats.org/markup-compatibility/2006">
                  <mc:Choice xmlns:v="urn:schemas-microsoft-com:vml" Requires="v">
                    <p:oleObj name="Equation" r:id="rId10" imgW="1168200" imgH="304560" progId="Equation.DSMT4">
                      <p:embed/>
                    </p:oleObj>
                  </mc:Choice>
                  <mc:Fallback>
                    <p:oleObj name="Equation" r:id="rId10" imgW="1168200" imgH="304560" progId="Equation.DSMT4">
                      <p:embed/>
                      <p:pic>
                        <p:nvPicPr>
                          <p:cNvPr id="51" name="Object 53">
                            <a:extLst>
                              <a:ext uri="{FF2B5EF4-FFF2-40B4-BE49-F238E27FC236}">
                                <a16:creationId xmlns:a16="http://schemas.microsoft.com/office/drawing/2014/main" id="{2DAD40C4-EA70-2B43-9729-82AE2D30C1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2500" y="1989138"/>
                            <a:ext cx="1952625" cy="5095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grpSp>
          <p:nvGrpSpPr>
            <p:cNvPr id="14" name="Group 13">
              <a:extLst>
                <a:ext uri="{FF2B5EF4-FFF2-40B4-BE49-F238E27FC236}">
                  <a16:creationId xmlns:a16="http://schemas.microsoft.com/office/drawing/2014/main" id="{77D1B08B-5D92-FB9A-4B88-90C61A7C897C}"/>
                </a:ext>
              </a:extLst>
            </p:cNvPr>
            <p:cNvGrpSpPr/>
            <p:nvPr/>
          </p:nvGrpSpPr>
          <p:grpSpPr>
            <a:xfrm>
              <a:off x="971550" y="2060575"/>
              <a:ext cx="2808288" cy="1439863"/>
              <a:chOff x="971550" y="2060575"/>
              <a:chExt cx="2808288" cy="1439863"/>
            </a:xfrm>
          </p:grpSpPr>
          <p:sp>
            <p:nvSpPr>
              <p:cNvPr id="23" name="Line 55">
                <a:extLst>
                  <a:ext uri="{FF2B5EF4-FFF2-40B4-BE49-F238E27FC236}">
                    <a16:creationId xmlns:a16="http://schemas.microsoft.com/office/drawing/2014/main" id="{6E611404-C552-44D7-ECFB-41F340D2C3E1}"/>
                  </a:ext>
                </a:extLst>
              </p:cNvPr>
              <p:cNvSpPr>
                <a:spLocks noChangeShapeType="1"/>
              </p:cNvSpPr>
              <p:nvPr/>
            </p:nvSpPr>
            <p:spPr bwMode="auto">
              <a:xfrm>
                <a:off x="1403350" y="2997200"/>
                <a:ext cx="647700" cy="503238"/>
              </a:xfrm>
              <a:prstGeom prst="line">
                <a:avLst/>
              </a:prstGeom>
              <a:noFill/>
              <a:ln w="9525">
                <a:solidFill>
                  <a:schemeClr val="tx1"/>
                </a:solidFill>
                <a:round/>
                <a:headEnd/>
                <a:tailEnd type="triangle" w="med" len="med"/>
              </a:ln>
              <a:effectLst/>
            </p:spPr>
            <p:txBody>
              <a:bodyPr/>
              <a:lstStyle/>
              <a:p>
                <a:endParaRPr lang="en-GB"/>
              </a:p>
            </p:txBody>
          </p:sp>
          <p:sp>
            <p:nvSpPr>
              <p:cNvPr id="24" name="Line 56">
                <a:extLst>
                  <a:ext uri="{FF2B5EF4-FFF2-40B4-BE49-F238E27FC236}">
                    <a16:creationId xmlns:a16="http://schemas.microsoft.com/office/drawing/2014/main" id="{0204E746-D369-59A6-F4A5-8FF6BF1274BD}"/>
                  </a:ext>
                </a:extLst>
              </p:cNvPr>
              <p:cNvSpPr>
                <a:spLocks noChangeShapeType="1"/>
              </p:cNvSpPr>
              <p:nvPr/>
            </p:nvSpPr>
            <p:spPr bwMode="auto">
              <a:xfrm>
                <a:off x="971550" y="3284538"/>
                <a:ext cx="720725" cy="144463"/>
              </a:xfrm>
              <a:prstGeom prst="line">
                <a:avLst/>
              </a:prstGeom>
              <a:noFill/>
              <a:ln w="9525">
                <a:solidFill>
                  <a:schemeClr val="tx1"/>
                </a:solidFill>
                <a:round/>
                <a:headEnd/>
                <a:tailEnd type="triangle" w="med" len="med"/>
              </a:ln>
              <a:effectLst/>
            </p:spPr>
            <p:txBody>
              <a:bodyPr/>
              <a:lstStyle/>
              <a:p>
                <a:endParaRPr lang="en-GB"/>
              </a:p>
            </p:txBody>
          </p:sp>
          <p:graphicFrame>
            <p:nvGraphicFramePr>
              <p:cNvPr id="25" name="Object 59">
                <a:extLst>
                  <a:ext uri="{FF2B5EF4-FFF2-40B4-BE49-F238E27FC236}">
                    <a16:creationId xmlns:a16="http://schemas.microsoft.com/office/drawing/2014/main" id="{52ED7275-FDC5-1553-6613-5010F2578802}"/>
                  </a:ext>
                </a:extLst>
              </p:cNvPr>
              <p:cNvGraphicFramePr>
                <a:graphicFrameLocks noChangeAspect="1"/>
              </p:cNvGraphicFramePr>
              <p:nvPr>
                <p:extLst>
                  <p:ext uri="{D42A27DB-BD31-4B8C-83A1-F6EECF244321}">
                    <p14:modId xmlns:p14="http://schemas.microsoft.com/office/powerpoint/2010/main" val="2275773291"/>
                  </p:ext>
                </p:extLst>
              </p:nvPr>
            </p:nvGraphicFramePr>
            <p:xfrm>
              <a:off x="2051050" y="2060575"/>
              <a:ext cx="914400" cy="482600"/>
            </p:xfrm>
            <a:graphic>
              <a:graphicData uri="http://schemas.openxmlformats.org/presentationml/2006/ole">
                <mc:AlternateContent xmlns:mc="http://schemas.openxmlformats.org/markup-compatibility/2006">
                  <mc:Choice xmlns:v="urn:schemas-microsoft-com:vml" Requires="v">
                    <p:oleObj name="Equation" r:id="rId12" imgW="914400" imgH="482400" progId="Equation.DSMT4">
                      <p:embed/>
                    </p:oleObj>
                  </mc:Choice>
                  <mc:Fallback>
                    <p:oleObj name="Equation" r:id="rId12" imgW="914400" imgH="482400" progId="Equation.DSMT4">
                      <p:embed/>
                      <p:pic>
                        <p:nvPicPr>
                          <p:cNvPr id="55" name="Object 59">
                            <a:extLst>
                              <a:ext uri="{FF2B5EF4-FFF2-40B4-BE49-F238E27FC236}">
                                <a16:creationId xmlns:a16="http://schemas.microsoft.com/office/drawing/2014/main" id="{8F7418C9-6F8A-D446-9719-42DD313A02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1050" y="2060575"/>
                            <a:ext cx="914400" cy="482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6" name="Line 60">
                <a:extLst>
                  <a:ext uri="{FF2B5EF4-FFF2-40B4-BE49-F238E27FC236}">
                    <a16:creationId xmlns:a16="http://schemas.microsoft.com/office/drawing/2014/main" id="{F0525EF0-0246-62BF-BD61-E368648F29D5}"/>
                  </a:ext>
                </a:extLst>
              </p:cNvPr>
              <p:cNvSpPr>
                <a:spLocks noChangeShapeType="1"/>
              </p:cNvSpPr>
              <p:nvPr/>
            </p:nvSpPr>
            <p:spPr bwMode="auto">
              <a:xfrm>
                <a:off x="1835150" y="2492375"/>
                <a:ext cx="504825" cy="576263"/>
              </a:xfrm>
              <a:prstGeom prst="line">
                <a:avLst/>
              </a:prstGeom>
              <a:noFill/>
              <a:ln w="9525">
                <a:solidFill>
                  <a:schemeClr val="tx1"/>
                </a:solidFill>
                <a:round/>
                <a:headEnd/>
                <a:tailEnd type="triangle" w="med" len="med"/>
              </a:ln>
              <a:effectLst/>
            </p:spPr>
            <p:txBody>
              <a:bodyPr/>
              <a:lstStyle/>
              <a:p>
                <a:endParaRPr lang="en-GB"/>
              </a:p>
            </p:txBody>
          </p:sp>
          <p:sp>
            <p:nvSpPr>
              <p:cNvPr id="27" name="Text Box 61">
                <a:extLst>
                  <a:ext uri="{FF2B5EF4-FFF2-40B4-BE49-F238E27FC236}">
                    <a16:creationId xmlns:a16="http://schemas.microsoft.com/office/drawing/2014/main" id="{452F62BF-2946-F0B3-D39A-080FE2E444D7}"/>
                  </a:ext>
                </a:extLst>
              </p:cNvPr>
              <p:cNvSpPr txBox="1">
                <a:spLocks noChangeArrowheads="1"/>
              </p:cNvSpPr>
              <p:nvPr/>
            </p:nvSpPr>
            <p:spPr bwMode="auto">
              <a:xfrm>
                <a:off x="1979613" y="2492375"/>
                <a:ext cx="1800225" cy="274638"/>
              </a:xfrm>
              <a:prstGeom prst="rect">
                <a:avLst/>
              </a:prstGeom>
              <a:noFill/>
              <a:ln w="9525">
                <a:noFill/>
                <a:miter lim="800000"/>
                <a:headEnd/>
                <a:tailEnd/>
              </a:ln>
              <a:effectLst/>
            </p:spPr>
            <p:txBody>
              <a:bodyPr>
                <a:spAutoFit/>
              </a:bodyPr>
              <a:lstStyle/>
              <a:p>
                <a:pPr algn="l">
                  <a:spcBef>
                    <a:spcPct val="50000"/>
                  </a:spcBef>
                </a:pPr>
                <a:r>
                  <a:rPr lang="en-GB" sz="1200" dirty="0">
                    <a:solidFill>
                      <a:srgbClr val="000000"/>
                    </a:solidFill>
                    <a:cs typeface="Arial" charset="0"/>
                  </a:rPr>
                  <a:t>Energy, Intensity</a:t>
                </a:r>
                <a:endParaRPr lang="en-US" sz="1200" dirty="0">
                  <a:solidFill>
                    <a:srgbClr val="000000"/>
                  </a:solidFill>
                  <a:cs typeface="Arial" charset="0"/>
                </a:endParaRPr>
              </a:p>
            </p:txBody>
          </p:sp>
        </p:grpSp>
        <p:grpSp>
          <p:nvGrpSpPr>
            <p:cNvPr id="15" name="Group 14">
              <a:extLst>
                <a:ext uri="{FF2B5EF4-FFF2-40B4-BE49-F238E27FC236}">
                  <a16:creationId xmlns:a16="http://schemas.microsoft.com/office/drawing/2014/main" id="{453DE08D-641F-5B97-5F83-9BDEA8A99490}"/>
                </a:ext>
              </a:extLst>
            </p:cNvPr>
            <p:cNvGrpSpPr/>
            <p:nvPr/>
          </p:nvGrpSpPr>
          <p:grpSpPr>
            <a:xfrm>
              <a:off x="468313" y="1289050"/>
              <a:ext cx="2222500" cy="2595563"/>
              <a:chOff x="468313" y="1289050"/>
              <a:chExt cx="2222500" cy="2595563"/>
            </a:xfrm>
          </p:grpSpPr>
          <p:sp>
            <p:nvSpPr>
              <p:cNvPr id="16" name="Line 5">
                <a:extLst>
                  <a:ext uri="{FF2B5EF4-FFF2-40B4-BE49-F238E27FC236}">
                    <a16:creationId xmlns:a16="http://schemas.microsoft.com/office/drawing/2014/main" id="{98BED5F1-36D1-BC29-744E-005D986CC30E}"/>
                  </a:ext>
                </a:extLst>
              </p:cNvPr>
              <p:cNvSpPr>
                <a:spLocks noChangeShapeType="1"/>
              </p:cNvSpPr>
              <p:nvPr/>
            </p:nvSpPr>
            <p:spPr bwMode="auto">
              <a:xfrm flipV="1">
                <a:off x="1403351" y="1557338"/>
                <a:ext cx="1008063" cy="1295400"/>
              </a:xfrm>
              <a:prstGeom prst="line">
                <a:avLst/>
              </a:prstGeom>
              <a:noFill/>
              <a:ln w="9525">
                <a:solidFill>
                  <a:srgbClr val="FF0000"/>
                </a:solidFill>
                <a:round/>
                <a:headEnd/>
                <a:tailEnd type="triangle" w="med" len="med"/>
              </a:ln>
              <a:effectLst/>
            </p:spPr>
            <p:txBody>
              <a:bodyPr/>
              <a:lstStyle/>
              <a:p>
                <a:endParaRPr lang="en-GB"/>
              </a:p>
            </p:txBody>
          </p:sp>
          <p:sp>
            <p:nvSpPr>
              <p:cNvPr id="17" name="Text Box 39">
                <a:extLst>
                  <a:ext uri="{FF2B5EF4-FFF2-40B4-BE49-F238E27FC236}">
                    <a16:creationId xmlns:a16="http://schemas.microsoft.com/office/drawing/2014/main" id="{A6EBBDFE-EC6D-0EE9-41C0-B2274DDF2D4E}"/>
                  </a:ext>
                </a:extLst>
              </p:cNvPr>
              <p:cNvSpPr txBox="1">
                <a:spLocks noChangeArrowheads="1"/>
              </p:cNvSpPr>
              <p:nvPr/>
            </p:nvSpPr>
            <p:spPr bwMode="auto">
              <a:xfrm>
                <a:off x="468313" y="2565400"/>
                <a:ext cx="298450" cy="366713"/>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x</a:t>
                </a:r>
                <a:endParaRPr lang="en-US">
                  <a:solidFill>
                    <a:srgbClr val="000000"/>
                  </a:solidFill>
                  <a:cs typeface="Arial" charset="0"/>
                </a:endParaRPr>
              </a:p>
            </p:txBody>
          </p:sp>
          <p:sp>
            <p:nvSpPr>
              <p:cNvPr id="18" name="Freeform 2">
                <a:extLst>
                  <a:ext uri="{FF2B5EF4-FFF2-40B4-BE49-F238E27FC236}">
                    <a16:creationId xmlns:a16="http://schemas.microsoft.com/office/drawing/2014/main" id="{84979987-6B7F-D91D-E174-19E516F0F437}"/>
                  </a:ext>
                </a:extLst>
              </p:cNvPr>
              <p:cNvSpPr>
                <a:spLocks/>
              </p:cNvSpPr>
              <p:nvPr/>
            </p:nvSpPr>
            <p:spPr bwMode="auto">
              <a:xfrm>
                <a:off x="647701" y="1773237"/>
                <a:ext cx="1763714" cy="2111376"/>
              </a:xfrm>
              <a:custGeom>
                <a:avLst/>
                <a:gdLst/>
                <a:ahLst/>
                <a:cxnLst>
                  <a:cxn ang="0">
                    <a:pos x="68" y="846"/>
                  </a:cxn>
                  <a:cxn ang="0">
                    <a:pos x="340" y="393"/>
                  </a:cxn>
                  <a:cxn ang="0">
                    <a:pos x="385" y="302"/>
                  </a:cxn>
                  <a:cxn ang="0">
                    <a:pos x="748" y="211"/>
                  </a:cxn>
                  <a:cxn ang="0">
                    <a:pos x="794" y="30"/>
                  </a:cxn>
                  <a:cxn ang="0">
                    <a:pos x="1157" y="30"/>
                  </a:cxn>
                  <a:cxn ang="0">
                    <a:pos x="1157" y="166"/>
                  </a:cxn>
                  <a:cxn ang="0">
                    <a:pos x="1066" y="348"/>
                  </a:cxn>
                  <a:cxn ang="0">
                    <a:pos x="930" y="620"/>
                  </a:cxn>
                  <a:cxn ang="0">
                    <a:pos x="748" y="846"/>
                  </a:cxn>
                  <a:cxn ang="0">
                    <a:pos x="476" y="1209"/>
                  </a:cxn>
                  <a:cxn ang="0">
                    <a:pos x="68" y="1436"/>
                  </a:cxn>
                  <a:cxn ang="0">
                    <a:pos x="68" y="1119"/>
                  </a:cxn>
                  <a:cxn ang="0">
                    <a:pos x="23" y="892"/>
                  </a:cxn>
                  <a:cxn ang="0">
                    <a:pos x="68" y="846"/>
                  </a:cxn>
                </a:cxnLst>
                <a:rect l="0" t="0" r="r" b="b"/>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01"/>
                </a:schemeClr>
              </a:solidFill>
              <a:ln w="9525">
                <a:noFill/>
                <a:round/>
                <a:headEnd/>
                <a:tailEnd/>
              </a:ln>
              <a:effectLst/>
            </p:spPr>
            <p:txBody>
              <a:bodyPr/>
              <a:lstStyle/>
              <a:p>
                <a:endParaRPr lang="en-GB"/>
              </a:p>
            </p:txBody>
          </p:sp>
          <p:sp>
            <p:nvSpPr>
              <p:cNvPr id="19" name="Line 6">
                <a:extLst>
                  <a:ext uri="{FF2B5EF4-FFF2-40B4-BE49-F238E27FC236}">
                    <a16:creationId xmlns:a16="http://schemas.microsoft.com/office/drawing/2014/main" id="{E559772B-0A52-3366-FEFF-FBA6415C7C9A}"/>
                  </a:ext>
                </a:extLst>
              </p:cNvPr>
              <p:cNvSpPr>
                <a:spLocks noChangeShapeType="1"/>
              </p:cNvSpPr>
              <p:nvPr/>
            </p:nvSpPr>
            <p:spPr bwMode="auto">
              <a:xfrm>
                <a:off x="1403351" y="2852738"/>
                <a:ext cx="720725" cy="504825"/>
              </a:xfrm>
              <a:prstGeom prst="line">
                <a:avLst/>
              </a:prstGeom>
              <a:noFill/>
              <a:ln w="9525">
                <a:solidFill>
                  <a:srgbClr val="FF0000"/>
                </a:solidFill>
                <a:round/>
                <a:headEnd/>
                <a:tailEnd type="triangle" w="med" len="med"/>
              </a:ln>
              <a:effectLst/>
            </p:spPr>
            <p:txBody>
              <a:bodyPr/>
              <a:lstStyle/>
              <a:p>
                <a:endParaRPr lang="en-GB"/>
              </a:p>
            </p:txBody>
          </p:sp>
          <p:sp>
            <p:nvSpPr>
              <p:cNvPr id="20" name="Line 7">
                <a:extLst>
                  <a:ext uri="{FF2B5EF4-FFF2-40B4-BE49-F238E27FC236}">
                    <a16:creationId xmlns:a16="http://schemas.microsoft.com/office/drawing/2014/main" id="{CB76CACB-AB04-D455-23CB-58AAC8659E19}"/>
                  </a:ext>
                </a:extLst>
              </p:cNvPr>
              <p:cNvSpPr>
                <a:spLocks noChangeShapeType="1"/>
              </p:cNvSpPr>
              <p:nvPr/>
            </p:nvSpPr>
            <p:spPr bwMode="auto">
              <a:xfrm flipH="1">
                <a:off x="684213" y="2852738"/>
                <a:ext cx="719138" cy="71438"/>
              </a:xfrm>
              <a:prstGeom prst="line">
                <a:avLst/>
              </a:prstGeom>
              <a:noFill/>
              <a:ln w="9525">
                <a:solidFill>
                  <a:srgbClr val="FF0000"/>
                </a:solidFill>
                <a:round/>
                <a:headEnd/>
                <a:tailEnd type="triangle" w="med" len="med"/>
              </a:ln>
              <a:effectLst/>
            </p:spPr>
            <p:txBody>
              <a:bodyPr/>
              <a:lstStyle/>
              <a:p>
                <a:endParaRPr lang="en-GB"/>
              </a:p>
            </p:txBody>
          </p:sp>
          <p:sp>
            <p:nvSpPr>
              <p:cNvPr id="21" name="Text Box 38">
                <a:extLst>
                  <a:ext uri="{FF2B5EF4-FFF2-40B4-BE49-F238E27FC236}">
                    <a16:creationId xmlns:a16="http://schemas.microsoft.com/office/drawing/2014/main" id="{3D855540-E438-92DE-CB7A-8F72A5AA76CC}"/>
                  </a:ext>
                </a:extLst>
              </p:cNvPr>
              <p:cNvSpPr txBox="1">
                <a:spLocks noChangeArrowheads="1"/>
              </p:cNvSpPr>
              <p:nvPr/>
            </p:nvSpPr>
            <p:spPr bwMode="auto">
              <a:xfrm>
                <a:off x="2392363" y="1289050"/>
                <a:ext cx="298450" cy="366713"/>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z</a:t>
                </a:r>
                <a:endParaRPr lang="en-US">
                  <a:solidFill>
                    <a:srgbClr val="000000"/>
                  </a:solidFill>
                  <a:cs typeface="Arial" charset="0"/>
                </a:endParaRPr>
              </a:p>
            </p:txBody>
          </p:sp>
          <p:sp>
            <p:nvSpPr>
              <p:cNvPr id="22" name="Text Box 38">
                <a:extLst>
                  <a:ext uri="{FF2B5EF4-FFF2-40B4-BE49-F238E27FC236}">
                    <a16:creationId xmlns:a16="http://schemas.microsoft.com/office/drawing/2014/main" id="{5282608E-F8A6-8120-2F03-DF36E90D70DE}"/>
                  </a:ext>
                </a:extLst>
              </p:cNvPr>
              <p:cNvSpPr txBox="1">
                <a:spLocks noChangeArrowheads="1"/>
              </p:cNvSpPr>
              <p:nvPr/>
            </p:nvSpPr>
            <p:spPr bwMode="auto">
              <a:xfrm>
                <a:off x="1786110" y="2776306"/>
                <a:ext cx="298450" cy="366713"/>
              </a:xfrm>
              <a:prstGeom prst="rect">
                <a:avLst/>
              </a:prstGeom>
              <a:noFill/>
              <a:ln w="9525">
                <a:noFill/>
                <a:miter lim="800000"/>
                <a:headEnd/>
                <a:tailEnd/>
              </a:ln>
              <a:effectLst/>
            </p:spPr>
            <p:txBody>
              <a:bodyPr wrap="none">
                <a:spAutoFit/>
              </a:bodyPr>
              <a:lstStyle/>
              <a:p>
                <a:pPr algn="l"/>
                <a:r>
                  <a:rPr lang="en-GB" dirty="0">
                    <a:solidFill>
                      <a:srgbClr val="000000"/>
                    </a:solidFill>
                    <a:cs typeface="Arial" charset="0"/>
                  </a:rPr>
                  <a:t>y</a:t>
                </a:r>
                <a:endParaRPr lang="en-US" dirty="0">
                  <a:solidFill>
                    <a:srgbClr val="000000"/>
                  </a:solidFill>
                  <a:cs typeface="Arial" charset="0"/>
                </a:endParaRPr>
              </a:p>
            </p:txBody>
          </p:sp>
        </p:grpSp>
      </p:grpSp>
    </p:spTree>
    <p:extLst>
      <p:ext uri="{BB962C8B-B14F-4D97-AF65-F5344CB8AC3E}">
        <p14:creationId xmlns:p14="http://schemas.microsoft.com/office/powerpoint/2010/main" val="672941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10" name="Rectangle 7">
            <a:extLst>
              <a:ext uri="{FF2B5EF4-FFF2-40B4-BE49-F238E27FC236}">
                <a16:creationId xmlns:a16="http://schemas.microsoft.com/office/drawing/2014/main" id="{325AF762-0690-17BB-B760-7D9E1FA6FD59}"/>
              </a:ext>
            </a:extLst>
          </p:cNvPr>
          <p:cNvSpPr>
            <a:spLocks noGrp="1" noChangeArrowheads="1"/>
          </p:cNvSpPr>
          <p:nvPr>
            <p:ph type="body" idx="1"/>
          </p:nvPr>
        </p:nvSpPr>
        <p:spPr>
          <a:xfrm>
            <a:off x="228599" y="617537"/>
            <a:ext cx="4038600" cy="4525963"/>
          </a:xfrm>
        </p:spPr>
        <p:txBody>
          <a:bodyPr/>
          <a:lstStyle/>
          <a:p>
            <a:pPr>
              <a:lnSpc>
                <a:spcPct val="80000"/>
              </a:lnSpc>
              <a:buFont typeface="Wingdings" pitchFamily="2" charset="2"/>
              <a:buChar char="§"/>
            </a:pPr>
            <a:r>
              <a:rPr lang="en-US" sz="1400" dirty="0">
                <a:solidFill>
                  <a:schemeClr val="accent1">
                    <a:lumMod val="75000"/>
                  </a:schemeClr>
                </a:solidFill>
              </a:rPr>
              <a:t>Scientific motivation: </a:t>
            </a:r>
            <a:br>
              <a:rPr lang="en-US" sz="1400" dirty="0">
                <a:solidFill>
                  <a:schemeClr val="accent1">
                    <a:lumMod val="75000"/>
                  </a:schemeClr>
                </a:solidFill>
              </a:rPr>
            </a:br>
            <a:r>
              <a:rPr lang="en-US" sz="1400" dirty="0">
                <a:solidFill>
                  <a:schemeClr val="accent1">
                    <a:lumMod val="75000"/>
                  </a:schemeClr>
                </a:solidFill>
              </a:rPr>
              <a:t>Grating monochromator design, TGM, ERG, toroidal, spherical mirrors.</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Monte Carlo ray tracing program </a:t>
            </a:r>
            <a:r>
              <a:rPr lang="en-US" sz="1400" b="1" i="1" dirty="0">
                <a:solidFill>
                  <a:schemeClr val="accent1">
                    <a:lumMod val="75000"/>
                  </a:schemeClr>
                </a:solidFill>
              </a:rPr>
              <a:t>designed</a:t>
            </a:r>
            <a:r>
              <a:rPr lang="en-US" sz="1400" dirty="0">
                <a:solidFill>
                  <a:schemeClr val="accent1">
                    <a:lumMod val="75000"/>
                  </a:schemeClr>
                </a:solidFill>
              </a:rPr>
              <a:t> to simulate X-ray optical systems </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Requirements</a:t>
            </a:r>
          </a:p>
          <a:p>
            <a:pPr lvl="1">
              <a:lnSpc>
                <a:spcPct val="80000"/>
              </a:lnSpc>
              <a:buFont typeface="Arial" panose="020B0604020202020204" pitchFamily="34" charset="0"/>
              <a:buChar char="•"/>
            </a:pPr>
            <a:r>
              <a:rPr lang="en-US" sz="1200" dirty="0"/>
              <a:t>Accuracy and reliability</a:t>
            </a:r>
          </a:p>
          <a:p>
            <a:pPr lvl="1">
              <a:lnSpc>
                <a:spcPct val="80000"/>
              </a:lnSpc>
              <a:buFont typeface="Arial" panose="020B0604020202020204" pitchFamily="34" charset="0"/>
              <a:buChar char="•"/>
            </a:pPr>
            <a:r>
              <a:rPr lang="en-US" sz="1200" dirty="0"/>
              <a:t>Easy to use</a:t>
            </a:r>
          </a:p>
          <a:p>
            <a:pPr lvl="1">
              <a:lnSpc>
                <a:spcPct val="80000"/>
              </a:lnSpc>
              <a:buFont typeface="Arial" panose="020B0604020202020204" pitchFamily="34" charset="0"/>
              <a:buChar char="•"/>
            </a:pPr>
            <a:r>
              <a:rPr lang="en-US" sz="1200" dirty="0"/>
              <a:t>Flexibility</a:t>
            </a:r>
          </a:p>
          <a:p>
            <a:pPr lvl="1">
              <a:lnSpc>
                <a:spcPct val="80000"/>
              </a:lnSpc>
              <a:buFont typeface="Arial" panose="020B0604020202020204" pitchFamily="34" charset="0"/>
              <a:buChar char="•"/>
            </a:pPr>
            <a:r>
              <a:rPr lang="en-US" sz="1200" dirty="0"/>
              <a:t>Economy of computer resources</a:t>
            </a:r>
          </a:p>
          <a:p>
            <a:pPr lvl="1">
              <a:lnSpc>
                <a:spcPct val="80000"/>
              </a:lnSpc>
              <a:buFont typeface="Arial" panose="020B0604020202020204" pitchFamily="34" charset="0"/>
              <a:buChar char="•"/>
            </a:pPr>
            <a:r>
              <a:rPr lang="en-US" sz="1200" dirty="0"/>
              <a:t>VAX-11 Computers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Efficient MC approach</a:t>
            </a:r>
          </a:p>
          <a:p>
            <a:pPr lvl="1">
              <a:lnSpc>
                <a:spcPct val="80000"/>
              </a:lnSpc>
              <a:buFont typeface="Arial" panose="020B0604020202020204" pitchFamily="34" charset="0"/>
              <a:buChar char="•"/>
            </a:pPr>
            <a:r>
              <a:rPr lang="en-US" sz="1200" dirty="0"/>
              <a:t>Reduced number of rays</a:t>
            </a:r>
          </a:p>
          <a:p>
            <a:pPr lvl="1">
              <a:lnSpc>
                <a:spcPct val="80000"/>
              </a:lnSpc>
              <a:buFont typeface="Arial" panose="020B0604020202020204" pitchFamily="34" charset="0"/>
              <a:buChar char="•"/>
            </a:pPr>
            <a:r>
              <a:rPr lang="en-US" sz="1200" dirty="0"/>
              <a:t>Exact simulation of SR sources</a:t>
            </a:r>
          </a:p>
          <a:p>
            <a:pPr lvl="1">
              <a:lnSpc>
                <a:spcPct val="80000"/>
              </a:lnSpc>
              <a:buFont typeface="Arial" panose="020B0604020202020204" pitchFamily="34" charset="0"/>
              <a:buChar char="•"/>
            </a:pPr>
            <a:r>
              <a:rPr lang="en-US" sz="1200" dirty="0"/>
              <a:t>Vector calculus</a:t>
            </a:r>
          </a:p>
          <a:p>
            <a:pPr lvl="1">
              <a:lnSpc>
                <a:spcPct val="80000"/>
              </a:lnSpc>
              <a:buFont typeface="Arial" panose="020B0604020202020204" pitchFamily="34" charset="0"/>
              <a:buChar char="•"/>
            </a:pPr>
            <a:r>
              <a:rPr lang="en-US" sz="1200" dirty="0"/>
              <a:t>Modular</a:t>
            </a:r>
          </a:p>
          <a:p>
            <a:pPr lvl="1">
              <a:lnSpc>
                <a:spcPct val="80000"/>
              </a:lnSpc>
              <a:buFont typeface="Arial" panose="020B0604020202020204" pitchFamily="34" charset="0"/>
              <a:buChar char="•"/>
            </a:pPr>
            <a:r>
              <a:rPr lang="en-US" sz="1200" dirty="0"/>
              <a:t>User-interface</a:t>
            </a:r>
          </a:p>
          <a:p>
            <a:pPr lvl="1">
              <a:lnSpc>
                <a:spcPct val="80000"/>
              </a:lnSpc>
              <a:buFont typeface="Arial" panose="020B0604020202020204" pitchFamily="34" charset="0"/>
              <a:buChar char="•"/>
            </a:pPr>
            <a:r>
              <a:rPr lang="en-US" sz="1200" dirty="0"/>
              <a:t>Available to users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Two years development</a:t>
            </a:r>
          </a:p>
          <a:p>
            <a:pPr>
              <a:lnSpc>
                <a:spcPct val="80000"/>
              </a:lnSpc>
            </a:pPr>
            <a:endParaRPr lang="en-US" sz="1400" dirty="0"/>
          </a:p>
          <a:p>
            <a:pPr>
              <a:lnSpc>
                <a:spcPct val="80000"/>
              </a:lnSpc>
              <a:buFont typeface="Wingdings" pitchFamily="2" charset="2"/>
              <a:buChar char="§"/>
            </a:pPr>
            <a:r>
              <a:rPr lang="en-US" sz="1400" dirty="0">
                <a:solidFill>
                  <a:schemeClr val="accent1">
                    <a:lumMod val="75000"/>
                  </a:schemeClr>
                </a:solidFill>
              </a:rPr>
              <a:t>Fortran 77+VAX/VMS extensions</a:t>
            </a:r>
            <a:endParaRPr lang="fr-FR" sz="1400" dirty="0">
              <a:solidFill>
                <a:schemeClr val="accent1">
                  <a:lumMod val="75000"/>
                </a:schemeClr>
              </a:solidFill>
            </a:endParaRPr>
          </a:p>
        </p:txBody>
      </p:sp>
      <p:sp>
        <p:nvSpPr>
          <p:cNvPr id="41" name="Google Shape;41;p8"/>
          <p:cNvSpPr txBox="1">
            <a:spLocks noGrp="1"/>
          </p:cNvSpPr>
          <p:nvPr>
            <p:ph type="title"/>
          </p:nvPr>
        </p:nvSpPr>
        <p:spPr>
          <a:xfrm>
            <a:off x="295774"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Birth of Shadow (~1980)</a:t>
            </a:r>
            <a:endParaRPr sz="2400" dirty="0"/>
          </a:p>
        </p:txBody>
      </p:sp>
      <p:pic>
        <p:nvPicPr>
          <p:cNvPr id="11" name="Picture 6">
            <a:extLst>
              <a:ext uri="{FF2B5EF4-FFF2-40B4-BE49-F238E27FC236}">
                <a16:creationId xmlns:a16="http://schemas.microsoft.com/office/drawing/2014/main" id="{3119FCC1-88D6-260B-C853-871C6BA662FD}"/>
              </a:ext>
            </a:extLst>
          </p:cNvPr>
          <p:cNvPicPr>
            <a:picLocks noChangeAspect="1" noChangeArrowheads="1"/>
          </p:cNvPicPr>
          <p:nvPr/>
        </p:nvPicPr>
        <p:blipFill>
          <a:blip r:embed="rId3" cstate="print"/>
          <a:srcRect/>
          <a:stretch>
            <a:fillRect/>
          </a:stretch>
        </p:blipFill>
        <p:spPr>
          <a:xfrm rot="5400000">
            <a:off x="5387625" y="884723"/>
            <a:ext cx="2039038" cy="5186790"/>
          </a:xfrm>
          <a:prstGeom prst="rect">
            <a:avLst/>
          </a:prstGeom>
          <a:noFill/>
          <a:ln/>
        </p:spPr>
      </p:pic>
      <p:pic>
        <p:nvPicPr>
          <p:cNvPr id="12" name="Picture 11">
            <a:extLst>
              <a:ext uri="{FF2B5EF4-FFF2-40B4-BE49-F238E27FC236}">
                <a16:creationId xmlns:a16="http://schemas.microsoft.com/office/drawing/2014/main" id="{002914C2-3777-AA7C-3057-711E40384323}"/>
              </a:ext>
            </a:extLst>
          </p:cNvPr>
          <p:cNvPicPr>
            <a:picLocks noChangeAspect="1" noChangeArrowheads="1"/>
          </p:cNvPicPr>
          <p:nvPr/>
        </p:nvPicPr>
        <p:blipFill>
          <a:blip r:embed="rId4" cstate="print"/>
          <a:srcRect/>
          <a:stretch>
            <a:fillRect/>
          </a:stretch>
        </p:blipFill>
        <p:spPr>
          <a:xfrm rot="5400000">
            <a:off x="5226671" y="3101777"/>
            <a:ext cx="180306" cy="3006150"/>
          </a:xfrm>
          <a:prstGeom prst="rect">
            <a:avLst/>
          </a:prstGeom>
          <a:noFill/>
          <a:ln/>
        </p:spPr>
      </p:pic>
      <p:pic>
        <p:nvPicPr>
          <p:cNvPr id="13" name="Picture 8">
            <a:extLst>
              <a:ext uri="{FF2B5EF4-FFF2-40B4-BE49-F238E27FC236}">
                <a16:creationId xmlns:a16="http://schemas.microsoft.com/office/drawing/2014/main" id="{4AD44AC5-2DEE-748B-FD8D-E158A29A084F}"/>
              </a:ext>
            </a:extLst>
          </p:cNvPr>
          <p:cNvPicPr>
            <a:picLocks noChangeAspect="1" noChangeArrowheads="1"/>
          </p:cNvPicPr>
          <p:nvPr/>
        </p:nvPicPr>
        <p:blipFill>
          <a:blip r:embed="rId5" cstate="print"/>
          <a:srcRect/>
          <a:stretch>
            <a:fillRect/>
          </a:stretch>
        </p:blipFill>
        <p:spPr>
          <a:xfrm>
            <a:off x="5007988" y="180132"/>
            <a:ext cx="1498818" cy="2171244"/>
          </a:xfrm>
          <a:prstGeom prst="rect">
            <a:avLst/>
          </a:prstGeom>
          <a:noFill/>
          <a:ln/>
        </p:spPr>
      </p:pic>
      <p:sp>
        <p:nvSpPr>
          <p:cNvPr id="14" name="TextBox 13">
            <a:extLst>
              <a:ext uri="{FF2B5EF4-FFF2-40B4-BE49-F238E27FC236}">
                <a16:creationId xmlns:a16="http://schemas.microsoft.com/office/drawing/2014/main" id="{804A9F8C-D7DD-985D-56EC-51C0C7F3A5F0}"/>
              </a:ext>
            </a:extLst>
          </p:cNvPr>
          <p:cNvSpPr txBox="1"/>
          <p:nvPr/>
        </p:nvSpPr>
        <p:spPr>
          <a:xfrm>
            <a:off x="6940484" y="952107"/>
            <a:ext cx="1377300" cy="523220"/>
          </a:xfrm>
          <a:prstGeom prst="rect">
            <a:avLst/>
          </a:prstGeom>
          <a:noFill/>
        </p:spPr>
        <p:txBody>
          <a:bodyPr wrap="none" rtlCol="0">
            <a:spAutoFit/>
          </a:bodyPr>
          <a:lstStyle/>
          <a:p>
            <a:pPr algn="ctr"/>
            <a:r>
              <a:rPr lang="en-US" dirty="0"/>
              <a:t>Franco </a:t>
            </a:r>
            <a:r>
              <a:rPr lang="en-US" dirty="0" err="1"/>
              <a:t>Cerrina</a:t>
            </a:r>
            <a:endParaRPr lang="en-US" dirty="0"/>
          </a:p>
          <a:p>
            <a:pPr algn="ctr"/>
            <a:r>
              <a:rPr lang="en-US" dirty="0"/>
              <a:t>(♰2010)</a:t>
            </a:r>
          </a:p>
        </p:txBody>
      </p:sp>
    </p:spTree>
    <p:extLst>
      <p:ext uri="{BB962C8B-B14F-4D97-AF65-F5344CB8AC3E}">
        <p14:creationId xmlns:p14="http://schemas.microsoft.com/office/powerpoint/2010/main" val="711015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263119"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 3 (2010)</a:t>
            </a:r>
            <a:endParaRPr sz="2400" dirty="0"/>
          </a:p>
        </p:txBody>
      </p:sp>
      <p:pic>
        <p:nvPicPr>
          <p:cNvPr id="2" name="Picture 1">
            <a:extLst>
              <a:ext uri="{FF2B5EF4-FFF2-40B4-BE49-F238E27FC236}">
                <a16:creationId xmlns:a16="http://schemas.microsoft.com/office/drawing/2014/main" id="{2904C448-D7B3-9913-B1F4-BF1E6A42E1E8}"/>
              </a:ext>
            </a:extLst>
          </p:cNvPr>
          <p:cNvPicPr>
            <a:picLocks noChangeAspect="1"/>
          </p:cNvPicPr>
          <p:nvPr/>
        </p:nvPicPr>
        <p:blipFill rotWithShape="1">
          <a:blip r:embed="rId3"/>
          <a:srcRect l="6210" r="53764" b="25998"/>
          <a:stretch/>
        </p:blipFill>
        <p:spPr>
          <a:xfrm>
            <a:off x="6811439" y="556214"/>
            <a:ext cx="1833557" cy="2255847"/>
          </a:xfrm>
          <a:prstGeom prst="rect">
            <a:avLst/>
          </a:prstGeom>
        </p:spPr>
      </p:pic>
      <p:pic>
        <p:nvPicPr>
          <p:cNvPr id="4" name="Picture 3">
            <a:extLst>
              <a:ext uri="{FF2B5EF4-FFF2-40B4-BE49-F238E27FC236}">
                <a16:creationId xmlns:a16="http://schemas.microsoft.com/office/drawing/2014/main" id="{110D9D78-331B-C7F2-7657-85CC0B2960FE}"/>
              </a:ext>
            </a:extLst>
          </p:cNvPr>
          <p:cNvPicPr>
            <a:picLocks noChangeAspect="1"/>
          </p:cNvPicPr>
          <p:nvPr/>
        </p:nvPicPr>
        <p:blipFill>
          <a:blip r:embed="rId4"/>
          <a:stretch>
            <a:fillRect/>
          </a:stretch>
        </p:blipFill>
        <p:spPr>
          <a:xfrm>
            <a:off x="602484" y="569537"/>
            <a:ext cx="5268395" cy="3894031"/>
          </a:xfrm>
          <a:prstGeom prst="rect">
            <a:avLst/>
          </a:prstGeom>
        </p:spPr>
      </p:pic>
      <p:sp>
        <p:nvSpPr>
          <p:cNvPr id="5" name="Rectangle 4">
            <a:extLst>
              <a:ext uri="{FF2B5EF4-FFF2-40B4-BE49-F238E27FC236}">
                <a16:creationId xmlns:a16="http://schemas.microsoft.com/office/drawing/2014/main" id="{59A0063F-5347-3938-1C65-C366205E5D8C}"/>
              </a:ext>
            </a:extLst>
          </p:cNvPr>
          <p:cNvSpPr/>
          <p:nvPr/>
        </p:nvSpPr>
        <p:spPr>
          <a:xfrm>
            <a:off x="5055286" y="113489"/>
            <a:ext cx="3967753" cy="369332"/>
          </a:xfrm>
          <a:prstGeom prst="rect">
            <a:avLst/>
          </a:prstGeom>
        </p:spPr>
        <p:txBody>
          <a:bodyPr wrap="none">
            <a:spAutoFit/>
          </a:bodyPr>
          <a:lstStyle/>
          <a:p>
            <a:r>
              <a:rPr lang="en-US" dirty="0"/>
              <a:t>https://</a:t>
            </a:r>
            <a:r>
              <a:rPr lang="en-US" dirty="0" err="1"/>
              <a:t>github.com</a:t>
            </a:r>
            <a:r>
              <a:rPr lang="en-US" dirty="0"/>
              <a:t>/</a:t>
            </a:r>
            <a:r>
              <a:rPr lang="en-US" dirty="0" err="1"/>
              <a:t>oasys</a:t>
            </a:r>
            <a:r>
              <a:rPr lang="en-US" dirty="0"/>
              <a:t>-kit/shadow3</a:t>
            </a:r>
          </a:p>
        </p:txBody>
      </p:sp>
      <p:sp>
        <p:nvSpPr>
          <p:cNvPr id="6" name="TextBox 5">
            <a:extLst>
              <a:ext uri="{FF2B5EF4-FFF2-40B4-BE49-F238E27FC236}">
                <a16:creationId xmlns:a16="http://schemas.microsoft.com/office/drawing/2014/main" id="{6C3F94A2-2E7F-C71C-7AF6-EF56F6D279EC}"/>
              </a:ext>
            </a:extLst>
          </p:cNvPr>
          <p:cNvSpPr txBox="1"/>
          <p:nvPr/>
        </p:nvSpPr>
        <p:spPr>
          <a:xfrm>
            <a:off x="6930447" y="2909862"/>
            <a:ext cx="1903085" cy="646331"/>
          </a:xfrm>
          <a:prstGeom prst="rect">
            <a:avLst/>
          </a:prstGeom>
          <a:noFill/>
        </p:spPr>
        <p:txBody>
          <a:bodyPr wrap="none" rtlCol="0">
            <a:spAutoFit/>
          </a:bodyPr>
          <a:lstStyle/>
          <a:p>
            <a:pPr algn="ctr"/>
            <a:r>
              <a:rPr lang="en-US" dirty="0"/>
              <a:t>Manuel </a:t>
            </a:r>
          </a:p>
          <a:p>
            <a:pPr algn="ctr"/>
            <a:r>
              <a:rPr lang="en-US" dirty="0"/>
              <a:t>Sanchez Del Rio</a:t>
            </a:r>
          </a:p>
        </p:txBody>
      </p:sp>
      <p:sp>
        <p:nvSpPr>
          <p:cNvPr id="11" name="TextBox 10">
            <a:extLst>
              <a:ext uri="{FF2B5EF4-FFF2-40B4-BE49-F238E27FC236}">
                <a16:creationId xmlns:a16="http://schemas.microsoft.com/office/drawing/2014/main" id="{FC3F350B-63E1-8E2F-C592-CD96ABD07886}"/>
              </a:ext>
            </a:extLst>
          </p:cNvPr>
          <p:cNvSpPr txBox="1"/>
          <p:nvPr/>
        </p:nvSpPr>
        <p:spPr>
          <a:xfrm>
            <a:off x="328208" y="4473758"/>
            <a:ext cx="8316788" cy="369332"/>
          </a:xfrm>
          <a:prstGeom prst="rect">
            <a:avLst/>
          </a:prstGeom>
          <a:solidFill>
            <a:schemeClr val="bg1"/>
          </a:solidFill>
        </p:spPr>
        <p:txBody>
          <a:bodyPr wrap="square">
            <a:spAutoFit/>
          </a:bodyPr>
          <a:lstStyle/>
          <a:p>
            <a:pPr algn="l"/>
            <a:r>
              <a:rPr lang="en-US" sz="900" b="0" i="1" u="none" strike="noStrike" dirty="0">
                <a:solidFill>
                  <a:schemeClr val="accent1">
                    <a:lumMod val="50000"/>
                  </a:schemeClr>
                </a:solidFill>
                <a:effectLst/>
                <a:latin typeface="+mj-lt"/>
              </a:rPr>
              <a:t>M. Sanchez del Rio, N. </a:t>
            </a:r>
            <a:r>
              <a:rPr lang="en-US" sz="900" b="0" i="1" u="none" strike="noStrike" dirty="0" err="1">
                <a:solidFill>
                  <a:schemeClr val="accent1">
                    <a:lumMod val="50000"/>
                  </a:schemeClr>
                </a:solidFill>
                <a:effectLst/>
                <a:latin typeface="+mj-lt"/>
              </a:rPr>
              <a:t>Canestrari</a:t>
            </a:r>
            <a:r>
              <a:rPr lang="en-US" sz="900" b="0" i="1" u="none" strike="noStrike" dirty="0">
                <a:solidFill>
                  <a:schemeClr val="accent1">
                    <a:lumMod val="50000"/>
                  </a:schemeClr>
                </a:solidFill>
                <a:effectLst/>
                <a:latin typeface="+mj-lt"/>
              </a:rPr>
              <a:t>, F. Jiang and F. </a:t>
            </a:r>
            <a:r>
              <a:rPr lang="en-US" sz="900" b="0" i="1" u="none" strike="noStrike" dirty="0" err="1">
                <a:solidFill>
                  <a:schemeClr val="accent1">
                    <a:lumMod val="50000"/>
                  </a:schemeClr>
                </a:solidFill>
                <a:effectLst/>
                <a:latin typeface="+mj-lt"/>
              </a:rPr>
              <a:t>Cerrina</a:t>
            </a:r>
            <a:r>
              <a:rPr lang="en-US" sz="900" b="0" i="1" u="none" strike="noStrike" dirty="0">
                <a:solidFill>
                  <a:schemeClr val="accent1">
                    <a:lumMod val="50000"/>
                  </a:schemeClr>
                </a:solidFill>
                <a:effectLst/>
                <a:latin typeface="+mj-lt"/>
              </a:rPr>
              <a:t> "SHADOW3: a new version of the synchrotron X-ray optics modelling package" Journal of Synchrotron Radiation Volume 18, Part 5 (September 2011) </a:t>
            </a:r>
            <a:r>
              <a:rPr lang="en-US" sz="900" b="0" i="1" u="none" strike="noStrike" dirty="0">
                <a:solidFill>
                  <a:schemeClr val="accent1">
                    <a:lumMod val="50000"/>
                  </a:schemeClr>
                </a:solidFill>
                <a:effectLst/>
                <a:latin typeface="+mj-lt"/>
                <a:hlinkClick r:id="rId5">
                  <a:extLst>
                    <a:ext uri="{A12FA001-AC4F-418D-AE19-62706E023703}">
                      <ahyp:hlinkClr xmlns:ahyp="http://schemas.microsoft.com/office/drawing/2018/hyperlinkcolor" val="tx"/>
                    </a:ext>
                  </a:extLst>
                </a:hlinkClick>
              </a:rPr>
              <a:t>http://dx.doi.org/10.1107/S0909049511026306</a:t>
            </a:r>
            <a:endParaRPr lang="en-US" sz="900" b="0" i="1" u="none" strike="noStrike" dirty="0">
              <a:solidFill>
                <a:schemeClr val="accent1">
                  <a:lumMod val="50000"/>
                </a:schemeClr>
              </a:solidFill>
              <a:effectLst/>
              <a:latin typeface="+mj-lt"/>
            </a:endParaRPr>
          </a:p>
        </p:txBody>
      </p:sp>
      <p:sp>
        <p:nvSpPr>
          <p:cNvPr id="12" name="TextBox 11">
            <a:extLst>
              <a:ext uri="{FF2B5EF4-FFF2-40B4-BE49-F238E27FC236}">
                <a16:creationId xmlns:a16="http://schemas.microsoft.com/office/drawing/2014/main" id="{55218536-81A6-6C8F-4FB2-7BCDC6A5ACDB}"/>
              </a:ext>
            </a:extLst>
          </p:cNvPr>
          <p:cNvSpPr txBox="1"/>
          <p:nvPr/>
        </p:nvSpPr>
        <p:spPr>
          <a:xfrm>
            <a:off x="6539769" y="3729626"/>
            <a:ext cx="1609736" cy="400110"/>
          </a:xfrm>
          <a:prstGeom prst="rect">
            <a:avLst/>
          </a:prstGeom>
          <a:noFill/>
          <a:ln>
            <a:solidFill>
              <a:schemeClr val="accent1"/>
            </a:solidFill>
          </a:ln>
        </p:spPr>
        <p:txBody>
          <a:bodyPr wrap="none" rtlCol="0">
            <a:spAutoFit/>
          </a:bodyPr>
          <a:lstStyle/>
          <a:p>
            <a:r>
              <a:rPr lang="en-US" sz="2000" dirty="0">
                <a:solidFill>
                  <a:srgbClr val="FF9300"/>
                </a:solidFill>
              </a:rPr>
              <a:t>Python3 API</a:t>
            </a:r>
          </a:p>
        </p:txBody>
      </p:sp>
    </p:spTree>
    <p:extLst>
      <p:ext uri="{BB962C8B-B14F-4D97-AF65-F5344CB8AC3E}">
        <p14:creationId xmlns:p14="http://schemas.microsoft.com/office/powerpoint/2010/main" val="4038039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293951" y="79032"/>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ShadowOui (2014)</a:t>
            </a:r>
            <a:endParaRPr sz="2400" dirty="0"/>
          </a:p>
        </p:txBody>
      </p:sp>
      <p:pic>
        <p:nvPicPr>
          <p:cNvPr id="4" name="Picture 3">
            <a:extLst>
              <a:ext uri="{FF2B5EF4-FFF2-40B4-BE49-F238E27FC236}">
                <a16:creationId xmlns:a16="http://schemas.microsoft.com/office/drawing/2014/main" id="{51EFA896-3E51-E524-B617-3DE189E7DA70}"/>
              </a:ext>
            </a:extLst>
          </p:cNvPr>
          <p:cNvPicPr>
            <a:picLocks noChangeAspect="1"/>
          </p:cNvPicPr>
          <p:nvPr/>
        </p:nvPicPr>
        <p:blipFill>
          <a:blip r:embed="rId3"/>
          <a:stretch>
            <a:fillRect/>
          </a:stretch>
        </p:blipFill>
        <p:spPr>
          <a:xfrm>
            <a:off x="579806" y="2453901"/>
            <a:ext cx="4715694" cy="2258419"/>
          </a:xfrm>
          <a:prstGeom prst="rect">
            <a:avLst/>
          </a:prstGeom>
        </p:spPr>
      </p:pic>
      <p:pic>
        <p:nvPicPr>
          <p:cNvPr id="5" name="Image 2">
            <a:extLst>
              <a:ext uri="{FF2B5EF4-FFF2-40B4-BE49-F238E27FC236}">
                <a16:creationId xmlns:a16="http://schemas.microsoft.com/office/drawing/2014/main" id="{77C2A9A5-9E68-DD70-7E0A-F8FC0F19279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3552" y="698231"/>
            <a:ext cx="3176627" cy="1906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C9E62EED-28DA-7DE5-ADF3-6F88FD9FE714}"/>
              </a:ext>
            </a:extLst>
          </p:cNvPr>
          <p:cNvPicPr>
            <a:picLocks noChangeAspect="1"/>
          </p:cNvPicPr>
          <p:nvPr/>
        </p:nvPicPr>
        <p:blipFill rotWithShape="1">
          <a:blip r:embed="rId5"/>
          <a:srcRect l="6210" r="53764" b="25998"/>
          <a:stretch/>
        </p:blipFill>
        <p:spPr>
          <a:xfrm>
            <a:off x="5451443" y="150919"/>
            <a:ext cx="1549345" cy="1906177"/>
          </a:xfrm>
          <a:prstGeom prst="rect">
            <a:avLst/>
          </a:prstGeom>
        </p:spPr>
      </p:pic>
      <p:pic>
        <p:nvPicPr>
          <p:cNvPr id="7" name="Picture 6">
            <a:extLst>
              <a:ext uri="{FF2B5EF4-FFF2-40B4-BE49-F238E27FC236}">
                <a16:creationId xmlns:a16="http://schemas.microsoft.com/office/drawing/2014/main" id="{40933F9E-3FE4-03FC-98BA-F98666348AE2}"/>
              </a:ext>
            </a:extLst>
          </p:cNvPr>
          <p:cNvPicPr>
            <a:picLocks noChangeAspect="1"/>
          </p:cNvPicPr>
          <p:nvPr/>
        </p:nvPicPr>
        <p:blipFill>
          <a:blip r:embed="rId6"/>
          <a:stretch>
            <a:fillRect/>
          </a:stretch>
        </p:blipFill>
        <p:spPr>
          <a:xfrm>
            <a:off x="6830163" y="2669506"/>
            <a:ext cx="2313837" cy="1689165"/>
          </a:xfrm>
          <a:prstGeom prst="rect">
            <a:avLst/>
          </a:prstGeom>
        </p:spPr>
      </p:pic>
      <p:sp>
        <p:nvSpPr>
          <p:cNvPr id="3" name="TextBox 2">
            <a:extLst>
              <a:ext uri="{FF2B5EF4-FFF2-40B4-BE49-F238E27FC236}">
                <a16:creationId xmlns:a16="http://schemas.microsoft.com/office/drawing/2014/main" id="{8BC2C315-1942-D077-0FE7-8E01E852A6A6}"/>
              </a:ext>
            </a:extLst>
          </p:cNvPr>
          <p:cNvSpPr txBox="1"/>
          <p:nvPr/>
        </p:nvSpPr>
        <p:spPr>
          <a:xfrm>
            <a:off x="2937653" y="2484840"/>
            <a:ext cx="2204450" cy="369332"/>
          </a:xfrm>
          <a:prstGeom prst="rect">
            <a:avLst/>
          </a:prstGeom>
          <a:noFill/>
          <a:ln>
            <a:solidFill>
              <a:schemeClr val="accent1"/>
            </a:solidFill>
          </a:ln>
        </p:spPr>
        <p:txBody>
          <a:bodyPr wrap="none" rtlCol="0">
            <a:spAutoFit/>
          </a:bodyPr>
          <a:lstStyle/>
          <a:p>
            <a:r>
              <a:rPr lang="en-US" sz="1800" dirty="0">
                <a:solidFill>
                  <a:srgbClr val="FF9300"/>
                </a:solidFill>
              </a:rPr>
              <a:t>OASYS + Shadow3</a:t>
            </a:r>
          </a:p>
        </p:txBody>
      </p:sp>
      <p:sp>
        <p:nvSpPr>
          <p:cNvPr id="8" name="TextBox 7">
            <a:extLst>
              <a:ext uri="{FF2B5EF4-FFF2-40B4-BE49-F238E27FC236}">
                <a16:creationId xmlns:a16="http://schemas.microsoft.com/office/drawing/2014/main" id="{D76E32BA-26BA-C882-F759-92E03AE20B4D}"/>
              </a:ext>
            </a:extLst>
          </p:cNvPr>
          <p:cNvSpPr txBox="1"/>
          <p:nvPr/>
        </p:nvSpPr>
        <p:spPr>
          <a:xfrm>
            <a:off x="7392206" y="4446218"/>
            <a:ext cx="1189749" cy="307777"/>
          </a:xfrm>
          <a:prstGeom prst="rect">
            <a:avLst/>
          </a:prstGeom>
          <a:noFill/>
        </p:spPr>
        <p:txBody>
          <a:bodyPr wrap="none" rtlCol="0">
            <a:spAutoFit/>
          </a:bodyPr>
          <a:lstStyle/>
          <a:p>
            <a:r>
              <a:rPr lang="en-US" dirty="0"/>
              <a:t>Luca Rebuffi</a:t>
            </a:r>
          </a:p>
        </p:txBody>
      </p:sp>
      <p:sp>
        <p:nvSpPr>
          <p:cNvPr id="10" name="TextBox 9">
            <a:extLst>
              <a:ext uri="{FF2B5EF4-FFF2-40B4-BE49-F238E27FC236}">
                <a16:creationId xmlns:a16="http://schemas.microsoft.com/office/drawing/2014/main" id="{2EBDB81F-A421-3DC7-96B1-0497895C0951}"/>
              </a:ext>
            </a:extLst>
          </p:cNvPr>
          <p:cNvSpPr txBox="1"/>
          <p:nvPr/>
        </p:nvSpPr>
        <p:spPr>
          <a:xfrm>
            <a:off x="5274572" y="2065636"/>
            <a:ext cx="1903085" cy="646331"/>
          </a:xfrm>
          <a:prstGeom prst="rect">
            <a:avLst/>
          </a:prstGeom>
          <a:noFill/>
        </p:spPr>
        <p:txBody>
          <a:bodyPr wrap="none" rtlCol="0">
            <a:spAutoFit/>
          </a:bodyPr>
          <a:lstStyle/>
          <a:p>
            <a:pPr algn="ctr"/>
            <a:r>
              <a:rPr lang="en-US" dirty="0"/>
              <a:t>Manuel </a:t>
            </a:r>
          </a:p>
          <a:p>
            <a:pPr algn="ctr"/>
            <a:r>
              <a:rPr lang="en-US" dirty="0"/>
              <a:t>Sanchez Del Rio</a:t>
            </a:r>
          </a:p>
        </p:txBody>
      </p:sp>
    </p:spTree>
    <p:extLst>
      <p:ext uri="{BB962C8B-B14F-4D97-AF65-F5344CB8AC3E}">
        <p14:creationId xmlns:p14="http://schemas.microsoft.com/office/powerpoint/2010/main" val="4155476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230460" y="62704"/>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Shadow4 (2024)</a:t>
            </a:r>
            <a:endParaRPr sz="2400" dirty="0"/>
          </a:p>
        </p:txBody>
      </p:sp>
      <p:pic>
        <p:nvPicPr>
          <p:cNvPr id="4" name="Picture 3">
            <a:extLst>
              <a:ext uri="{FF2B5EF4-FFF2-40B4-BE49-F238E27FC236}">
                <a16:creationId xmlns:a16="http://schemas.microsoft.com/office/drawing/2014/main" id="{E91F6E78-E6A3-887C-BD5B-EAE25A4F595E}"/>
              </a:ext>
            </a:extLst>
          </p:cNvPr>
          <p:cNvPicPr>
            <a:picLocks noChangeAspect="1"/>
          </p:cNvPicPr>
          <p:nvPr/>
        </p:nvPicPr>
        <p:blipFill rotWithShape="1">
          <a:blip r:embed="rId3"/>
          <a:srcRect l="-296"/>
          <a:stretch/>
        </p:blipFill>
        <p:spPr>
          <a:xfrm>
            <a:off x="258234" y="1024939"/>
            <a:ext cx="8812287" cy="3749678"/>
          </a:xfrm>
          <a:prstGeom prst="rect">
            <a:avLst/>
          </a:prstGeom>
        </p:spPr>
      </p:pic>
      <p:sp>
        <p:nvSpPr>
          <p:cNvPr id="5" name="TextBox 4">
            <a:extLst>
              <a:ext uri="{FF2B5EF4-FFF2-40B4-BE49-F238E27FC236}">
                <a16:creationId xmlns:a16="http://schemas.microsoft.com/office/drawing/2014/main" id="{E428B877-4436-E8C9-FC50-C49BEFFFD924}"/>
              </a:ext>
            </a:extLst>
          </p:cNvPr>
          <p:cNvSpPr txBox="1"/>
          <p:nvPr/>
        </p:nvSpPr>
        <p:spPr>
          <a:xfrm>
            <a:off x="2413811" y="3410409"/>
            <a:ext cx="2813591" cy="923330"/>
          </a:xfrm>
          <a:prstGeom prst="rect">
            <a:avLst/>
          </a:prstGeom>
          <a:noFill/>
          <a:ln>
            <a:solidFill>
              <a:schemeClr val="accent1"/>
            </a:solidFill>
          </a:ln>
        </p:spPr>
        <p:txBody>
          <a:bodyPr wrap="none" rtlCol="0">
            <a:spAutoFit/>
          </a:bodyPr>
          <a:lstStyle/>
          <a:p>
            <a:pPr algn="ctr"/>
            <a:r>
              <a:rPr lang="en-US" sz="1800" dirty="0">
                <a:solidFill>
                  <a:srgbClr val="FF9300"/>
                </a:solidFill>
              </a:rPr>
              <a:t>Standalone Shadow4 API</a:t>
            </a:r>
          </a:p>
          <a:p>
            <a:pPr algn="ctr"/>
            <a:r>
              <a:rPr lang="en-US" sz="1800" dirty="0">
                <a:solidFill>
                  <a:srgbClr val="FF9300"/>
                </a:solidFill>
              </a:rPr>
              <a:t>+</a:t>
            </a:r>
          </a:p>
          <a:p>
            <a:pPr algn="ctr"/>
            <a:r>
              <a:rPr lang="en-US" sz="1800" dirty="0">
                <a:solidFill>
                  <a:srgbClr val="FF9300"/>
                </a:solidFill>
              </a:rPr>
              <a:t>OASYS GUI </a:t>
            </a:r>
            <a:r>
              <a:rPr lang="en-US" sz="1800" dirty="0" err="1">
                <a:solidFill>
                  <a:srgbClr val="FF9300"/>
                </a:solidFill>
              </a:rPr>
              <a:t>AddOn</a:t>
            </a:r>
            <a:endParaRPr lang="en-US" sz="1800" dirty="0">
              <a:solidFill>
                <a:srgbClr val="FF9300"/>
              </a:solidFill>
            </a:endParaRPr>
          </a:p>
        </p:txBody>
      </p:sp>
      <p:sp>
        <p:nvSpPr>
          <p:cNvPr id="6" name="TextBox 5">
            <a:extLst>
              <a:ext uri="{FF2B5EF4-FFF2-40B4-BE49-F238E27FC236}">
                <a16:creationId xmlns:a16="http://schemas.microsoft.com/office/drawing/2014/main" id="{627CB107-1478-3146-63FF-B87EEEF88EA3}"/>
              </a:ext>
            </a:extLst>
          </p:cNvPr>
          <p:cNvSpPr txBox="1"/>
          <p:nvPr/>
        </p:nvSpPr>
        <p:spPr>
          <a:xfrm>
            <a:off x="4560831" y="119266"/>
            <a:ext cx="2823209" cy="1169551"/>
          </a:xfrm>
          <a:prstGeom prst="rect">
            <a:avLst/>
          </a:prstGeom>
          <a:noFill/>
          <a:ln>
            <a:solidFill>
              <a:schemeClr val="accent1"/>
            </a:solidFill>
          </a:ln>
        </p:spPr>
        <p:txBody>
          <a:bodyPr wrap="none" rtlCol="0">
            <a:spAutoFit/>
          </a:bodyPr>
          <a:lstStyle/>
          <a:p>
            <a:pPr marL="285750" indent="-285750">
              <a:buFont typeface="Arial" panose="020B0604020202020204" pitchFamily="34" charset="0"/>
              <a:buChar char="•"/>
            </a:pPr>
            <a:r>
              <a:rPr lang="en-US" dirty="0">
                <a:solidFill>
                  <a:schemeClr val="accent1">
                    <a:lumMod val="50000"/>
                  </a:schemeClr>
                </a:solidFill>
              </a:rPr>
              <a:t>Fully developed in Python</a:t>
            </a:r>
          </a:p>
          <a:p>
            <a:pPr marL="285750" indent="-285750">
              <a:buFont typeface="Arial" panose="020B0604020202020204" pitchFamily="34" charset="0"/>
              <a:buChar char="•"/>
            </a:pPr>
            <a:r>
              <a:rPr lang="en-US" dirty="0">
                <a:solidFill>
                  <a:schemeClr val="accent1">
                    <a:lumMod val="50000"/>
                  </a:schemeClr>
                </a:solidFill>
              </a:rPr>
              <a:t>100% Based on SYNED</a:t>
            </a:r>
          </a:p>
          <a:p>
            <a:pPr marL="285750" indent="-285750">
              <a:buFont typeface="Arial" panose="020B0604020202020204" pitchFamily="34" charset="0"/>
              <a:buChar char="•"/>
            </a:pPr>
            <a:r>
              <a:rPr lang="en-US" dirty="0">
                <a:solidFill>
                  <a:schemeClr val="accent1">
                    <a:lumMod val="50000"/>
                  </a:schemeClr>
                </a:solidFill>
              </a:rPr>
              <a:t>Simplified and Optimized GUI</a:t>
            </a:r>
          </a:p>
          <a:p>
            <a:pPr marL="285750" indent="-285750">
              <a:buFont typeface="Arial" panose="020B0604020202020204" pitchFamily="34" charset="0"/>
              <a:buChar char="•"/>
            </a:pPr>
            <a:r>
              <a:rPr lang="en-US" dirty="0">
                <a:solidFill>
                  <a:schemeClr val="accent1">
                    <a:lumMod val="50000"/>
                  </a:schemeClr>
                </a:solidFill>
              </a:rPr>
              <a:t>No Pre-Processor Files</a:t>
            </a:r>
          </a:p>
          <a:p>
            <a:pPr marL="285750" indent="-285750">
              <a:buFont typeface="Arial" panose="020B0604020202020204" pitchFamily="34" charset="0"/>
              <a:buChar char="•"/>
            </a:pPr>
            <a:r>
              <a:rPr lang="en-US" dirty="0">
                <a:solidFill>
                  <a:schemeClr val="accent1">
                    <a:lumMod val="50000"/>
                  </a:schemeClr>
                </a:solidFill>
              </a:rPr>
              <a:t>S.I. units</a:t>
            </a:r>
          </a:p>
        </p:txBody>
      </p:sp>
    </p:spTree>
    <p:extLst>
      <p:ext uri="{BB962C8B-B14F-4D97-AF65-F5344CB8AC3E}">
        <p14:creationId xmlns:p14="http://schemas.microsoft.com/office/powerpoint/2010/main" val="16690418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660" y="59819"/>
            <a:ext cx="8372901" cy="451247"/>
          </a:xfrm>
        </p:spPr>
        <p:txBody>
          <a:bodyPr/>
          <a:lstStyle/>
          <a:p>
            <a:r>
              <a:rPr lang="en-US" sz="2100" dirty="0"/>
              <a:t>RAY-TRACING simulations: RAY</a:t>
            </a:r>
          </a:p>
        </p:txBody>
      </p:sp>
      <p:sp>
        <p:nvSpPr>
          <p:cNvPr id="7" name="Slide Number Placeholder 1"/>
          <p:cNvSpPr>
            <a:spLocks noGrp="1"/>
          </p:cNvSpPr>
          <p:nvPr>
            <p:ph type="sldNum" sz="quarter" idx="12"/>
          </p:nvPr>
        </p:nvSpPr>
        <p:spPr>
          <a:xfrm>
            <a:off x="7565231" y="4910294"/>
            <a:ext cx="342900" cy="137160"/>
          </a:xfrm>
        </p:spPr>
        <p:txBody>
          <a:bodyPr/>
          <a:lstStyle/>
          <a:p>
            <a:fld id="{AEFAAC5A-9C4F-4278-920D-DF2BAB595749}" type="slidenum">
              <a:rPr lang="en-US" smtClean="0">
                <a:solidFill>
                  <a:srgbClr val="FFFFFF">
                    <a:lumMod val="50000"/>
                  </a:srgbClr>
                </a:solidFill>
                <a:latin typeface="Arial"/>
              </a:rPr>
              <a:pPr/>
              <a:t>8</a:t>
            </a:fld>
            <a:endParaRPr lang="en-US" dirty="0">
              <a:solidFill>
                <a:srgbClr val="FFFFFF">
                  <a:lumMod val="50000"/>
                </a:srgbClr>
              </a:solidFill>
              <a:latin typeface="Arial"/>
            </a:endParaRPr>
          </a:p>
        </p:txBody>
      </p:sp>
      <p:sp>
        <p:nvSpPr>
          <p:cNvPr id="18" name="Footer Placeholder 4">
            <a:extLst>
              <a:ext uri="{FF2B5EF4-FFF2-40B4-BE49-F238E27FC236}">
                <a16:creationId xmlns:a16="http://schemas.microsoft.com/office/drawing/2014/main" id="{5C620FBC-EC73-8E4E-A7A9-79EB46FC169F}"/>
              </a:ext>
            </a:extLst>
          </p:cNvPr>
          <p:cNvSpPr>
            <a:spLocks noGrp="1"/>
          </p:cNvSpPr>
          <p:nvPr>
            <p:ph type="ftr" sz="quarter" idx="3"/>
          </p:nvPr>
        </p:nvSpPr>
        <p:spPr>
          <a:xfrm>
            <a:off x="1957647" y="4879529"/>
            <a:ext cx="5702138" cy="178766"/>
          </a:xfrm>
        </p:spPr>
        <p:txBody>
          <a:bodyPr/>
          <a:lstStyle/>
          <a:p>
            <a:r>
              <a:rPr lang="en-US" dirty="0">
                <a:solidFill>
                  <a:srgbClr val="000000"/>
                </a:solidFill>
              </a:rPr>
              <a:t>Illinois Institute of Technology – November 5</a:t>
            </a:r>
            <a:r>
              <a:rPr lang="en-US" baseline="30000" dirty="0">
                <a:solidFill>
                  <a:srgbClr val="000000"/>
                </a:solidFill>
              </a:rPr>
              <a:t>th</a:t>
            </a:r>
            <a:r>
              <a:rPr lang="en-US" dirty="0">
                <a:solidFill>
                  <a:srgbClr val="000000"/>
                </a:solidFill>
              </a:rPr>
              <a:t>, 2020</a:t>
            </a:r>
          </a:p>
        </p:txBody>
      </p:sp>
      <p:pic>
        <p:nvPicPr>
          <p:cNvPr id="4" name="Picture 3">
            <a:extLst>
              <a:ext uri="{FF2B5EF4-FFF2-40B4-BE49-F238E27FC236}">
                <a16:creationId xmlns:a16="http://schemas.microsoft.com/office/drawing/2014/main" id="{599F464E-B780-4244-9F93-F2630B1DD1E7}"/>
              </a:ext>
            </a:extLst>
          </p:cNvPr>
          <p:cNvPicPr>
            <a:picLocks noChangeAspect="1"/>
          </p:cNvPicPr>
          <p:nvPr/>
        </p:nvPicPr>
        <p:blipFill>
          <a:blip r:embed="rId3"/>
          <a:stretch>
            <a:fillRect/>
          </a:stretch>
        </p:blipFill>
        <p:spPr>
          <a:xfrm>
            <a:off x="4346368" y="815283"/>
            <a:ext cx="4446998" cy="3879779"/>
          </a:xfrm>
          <a:prstGeom prst="rect">
            <a:avLst/>
          </a:prstGeom>
        </p:spPr>
      </p:pic>
      <p:pic>
        <p:nvPicPr>
          <p:cNvPr id="6" name="Picture 5">
            <a:extLst>
              <a:ext uri="{FF2B5EF4-FFF2-40B4-BE49-F238E27FC236}">
                <a16:creationId xmlns:a16="http://schemas.microsoft.com/office/drawing/2014/main" id="{4064A51E-79EA-E44B-A408-A3EA2CB721AE}"/>
              </a:ext>
            </a:extLst>
          </p:cNvPr>
          <p:cNvPicPr>
            <a:picLocks noChangeAspect="1"/>
          </p:cNvPicPr>
          <p:nvPr/>
        </p:nvPicPr>
        <p:blipFill>
          <a:blip r:embed="rId4"/>
          <a:stretch>
            <a:fillRect/>
          </a:stretch>
        </p:blipFill>
        <p:spPr>
          <a:xfrm>
            <a:off x="1184563" y="2532726"/>
            <a:ext cx="3902195" cy="2316040"/>
          </a:xfrm>
          <a:prstGeom prst="rect">
            <a:avLst/>
          </a:prstGeom>
        </p:spPr>
      </p:pic>
      <p:pic>
        <p:nvPicPr>
          <p:cNvPr id="8" name="Picture 7">
            <a:extLst>
              <a:ext uri="{FF2B5EF4-FFF2-40B4-BE49-F238E27FC236}">
                <a16:creationId xmlns:a16="http://schemas.microsoft.com/office/drawing/2014/main" id="{C738C5A9-A5A2-3040-A2CC-C58795C390EF}"/>
              </a:ext>
            </a:extLst>
          </p:cNvPr>
          <p:cNvPicPr>
            <a:picLocks noChangeAspect="1"/>
          </p:cNvPicPr>
          <p:nvPr/>
        </p:nvPicPr>
        <p:blipFill>
          <a:blip r:embed="rId5"/>
          <a:stretch>
            <a:fillRect/>
          </a:stretch>
        </p:blipFill>
        <p:spPr>
          <a:xfrm>
            <a:off x="1657344" y="328355"/>
            <a:ext cx="1099414" cy="1464219"/>
          </a:xfrm>
          <a:prstGeom prst="rect">
            <a:avLst/>
          </a:prstGeom>
        </p:spPr>
      </p:pic>
      <p:pic>
        <p:nvPicPr>
          <p:cNvPr id="9" name="Picture 8">
            <a:extLst>
              <a:ext uri="{FF2B5EF4-FFF2-40B4-BE49-F238E27FC236}">
                <a16:creationId xmlns:a16="http://schemas.microsoft.com/office/drawing/2014/main" id="{1EF8E9AC-BF33-1447-86CF-2943D8C895A0}"/>
              </a:ext>
            </a:extLst>
          </p:cNvPr>
          <p:cNvPicPr>
            <a:picLocks noChangeAspect="1"/>
          </p:cNvPicPr>
          <p:nvPr/>
        </p:nvPicPr>
        <p:blipFill>
          <a:blip r:embed="rId6"/>
          <a:stretch>
            <a:fillRect/>
          </a:stretch>
        </p:blipFill>
        <p:spPr>
          <a:xfrm>
            <a:off x="350634" y="321015"/>
            <a:ext cx="1121407" cy="1478900"/>
          </a:xfrm>
          <a:prstGeom prst="rect">
            <a:avLst/>
          </a:prstGeom>
        </p:spPr>
      </p:pic>
      <p:sp>
        <p:nvSpPr>
          <p:cNvPr id="11" name="Rectangle 10">
            <a:extLst>
              <a:ext uri="{FF2B5EF4-FFF2-40B4-BE49-F238E27FC236}">
                <a16:creationId xmlns:a16="http://schemas.microsoft.com/office/drawing/2014/main" id="{DEC829CF-DD34-3044-8A2E-D0FC2D2F6696}"/>
              </a:ext>
            </a:extLst>
          </p:cNvPr>
          <p:cNvSpPr/>
          <p:nvPr/>
        </p:nvSpPr>
        <p:spPr>
          <a:xfrm>
            <a:off x="3384461" y="584111"/>
            <a:ext cx="5702118" cy="230832"/>
          </a:xfrm>
          <a:prstGeom prst="rect">
            <a:avLst/>
          </a:prstGeom>
        </p:spPr>
        <p:txBody>
          <a:bodyPr wrap="square">
            <a:spAutoFit/>
          </a:bodyPr>
          <a:lstStyle/>
          <a:p>
            <a:r>
              <a:rPr lang="en-US" sz="900" dirty="0"/>
              <a:t>https://</a:t>
            </a:r>
            <a:r>
              <a:rPr lang="en-US" sz="900" dirty="0" err="1"/>
              <a:t>www.helmholtz-berlin.de</a:t>
            </a:r>
            <a:r>
              <a:rPr lang="en-US" sz="900" dirty="0"/>
              <a:t>/</a:t>
            </a:r>
            <a:r>
              <a:rPr lang="en-US" sz="900" dirty="0" err="1"/>
              <a:t>forschung</a:t>
            </a:r>
            <a:r>
              <a:rPr lang="en-US" sz="900" dirty="0"/>
              <a:t>/</a:t>
            </a:r>
            <a:r>
              <a:rPr lang="en-US" sz="900" dirty="0" err="1"/>
              <a:t>oe</a:t>
            </a:r>
            <a:r>
              <a:rPr lang="en-US" sz="900" dirty="0"/>
              <a:t>/np/</a:t>
            </a:r>
            <a:r>
              <a:rPr lang="en-US" sz="900" dirty="0" err="1"/>
              <a:t>optik-strahlrohre</a:t>
            </a:r>
            <a:r>
              <a:rPr lang="en-US" sz="900" dirty="0"/>
              <a:t>/</a:t>
            </a:r>
            <a:r>
              <a:rPr lang="en-US" sz="900" dirty="0" err="1"/>
              <a:t>arbeitsgebiete</a:t>
            </a:r>
            <a:r>
              <a:rPr lang="en-US" sz="900" dirty="0"/>
              <a:t>/</a:t>
            </a:r>
            <a:r>
              <a:rPr lang="en-US" sz="900" dirty="0" err="1"/>
              <a:t>ray_en.html</a:t>
            </a:r>
            <a:endParaRPr lang="en-US" sz="900" dirty="0"/>
          </a:p>
        </p:txBody>
      </p:sp>
      <p:sp>
        <p:nvSpPr>
          <p:cNvPr id="12" name="Rectangle 11">
            <a:extLst>
              <a:ext uri="{FF2B5EF4-FFF2-40B4-BE49-F238E27FC236}">
                <a16:creationId xmlns:a16="http://schemas.microsoft.com/office/drawing/2014/main" id="{FDCA8218-6A7C-C041-9CD0-2713C74450AC}"/>
              </a:ext>
            </a:extLst>
          </p:cNvPr>
          <p:cNvSpPr/>
          <p:nvPr/>
        </p:nvSpPr>
        <p:spPr>
          <a:xfrm>
            <a:off x="1508768" y="1845883"/>
            <a:ext cx="1252266" cy="253916"/>
          </a:xfrm>
          <a:prstGeom prst="rect">
            <a:avLst/>
          </a:prstGeom>
        </p:spPr>
        <p:txBody>
          <a:bodyPr wrap="none">
            <a:spAutoFit/>
          </a:bodyPr>
          <a:lstStyle/>
          <a:p>
            <a:r>
              <a:rPr lang="en-US" sz="1050" dirty="0">
                <a:solidFill>
                  <a:srgbClr val="303030"/>
                </a:solidFill>
                <a:latin typeface="Fira Sans"/>
              </a:rPr>
              <a:t>Peter </a:t>
            </a:r>
            <a:r>
              <a:rPr lang="en-US" sz="1050" dirty="0" err="1">
                <a:solidFill>
                  <a:srgbClr val="303030"/>
                </a:solidFill>
                <a:latin typeface="Fira Sans"/>
              </a:rPr>
              <a:t>Baumgärtel</a:t>
            </a:r>
            <a:endParaRPr lang="en-US" sz="1050" dirty="0"/>
          </a:p>
        </p:txBody>
      </p:sp>
      <p:pic>
        <p:nvPicPr>
          <p:cNvPr id="13" name="Picture 12">
            <a:extLst>
              <a:ext uri="{FF2B5EF4-FFF2-40B4-BE49-F238E27FC236}">
                <a16:creationId xmlns:a16="http://schemas.microsoft.com/office/drawing/2014/main" id="{EF9DF2EE-209C-2E42-8652-0C3DBB5640DA}"/>
              </a:ext>
            </a:extLst>
          </p:cNvPr>
          <p:cNvPicPr>
            <a:picLocks noChangeAspect="1"/>
          </p:cNvPicPr>
          <p:nvPr/>
        </p:nvPicPr>
        <p:blipFill>
          <a:blip r:embed="rId7"/>
          <a:stretch>
            <a:fillRect/>
          </a:stretch>
        </p:blipFill>
        <p:spPr>
          <a:xfrm>
            <a:off x="2909204" y="908231"/>
            <a:ext cx="1251861" cy="1199970"/>
          </a:xfrm>
          <a:prstGeom prst="rect">
            <a:avLst/>
          </a:prstGeom>
        </p:spPr>
      </p:pic>
      <p:sp>
        <p:nvSpPr>
          <p:cNvPr id="14" name="Rectangle 13">
            <a:extLst>
              <a:ext uri="{FF2B5EF4-FFF2-40B4-BE49-F238E27FC236}">
                <a16:creationId xmlns:a16="http://schemas.microsoft.com/office/drawing/2014/main" id="{3F5017DD-DB2C-CC4D-8165-13E529A4E941}"/>
              </a:ext>
            </a:extLst>
          </p:cNvPr>
          <p:cNvSpPr/>
          <p:nvPr/>
        </p:nvSpPr>
        <p:spPr>
          <a:xfrm>
            <a:off x="2774570" y="2121623"/>
            <a:ext cx="1489510" cy="253916"/>
          </a:xfrm>
          <a:prstGeom prst="rect">
            <a:avLst/>
          </a:prstGeom>
        </p:spPr>
        <p:txBody>
          <a:bodyPr wrap="none">
            <a:spAutoFit/>
          </a:bodyPr>
          <a:lstStyle/>
          <a:p>
            <a:r>
              <a:rPr lang="en-US" sz="1050" dirty="0">
                <a:solidFill>
                  <a:srgbClr val="303030"/>
                </a:solidFill>
                <a:latin typeface="Fira Sans"/>
              </a:rPr>
              <a:t>Hartmut </a:t>
            </a:r>
            <a:r>
              <a:rPr lang="en-US" sz="1050" dirty="0" err="1">
                <a:solidFill>
                  <a:srgbClr val="303030"/>
                </a:solidFill>
                <a:latin typeface="Fira Sans"/>
              </a:rPr>
              <a:t>Schirmacher</a:t>
            </a:r>
            <a:endParaRPr lang="en-US" sz="1050" dirty="0"/>
          </a:p>
        </p:txBody>
      </p:sp>
      <p:sp>
        <p:nvSpPr>
          <p:cNvPr id="17" name="Rectangle 16">
            <a:extLst>
              <a:ext uri="{FF2B5EF4-FFF2-40B4-BE49-F238E27FC236}">
                <a16:creationId xmlns:a16="http://schemas.microsoft.com/office/drawing/2014/main" id="{F96CFC94-7900-1846-AD73-7F8A5FE29F90}"/>
              </a:ext>
            </a:extLst>
          </p:cNvPr>
          <p:cNvSpPr/>
          <p:nvPr/>
        </p:nvSpPr>
        <p:spPr>
          <a:xfrm>
            <a:off x="295481" y="1815119"/>
            <a:ext cx="1071127" cy="253916"/>
          </a:xfrm>
          <a:prstGeom prst="rect">
            <a:avLst/>
          </a:prstGeom>
        </p:spPr>
        <p:txBody>
          <a:bodyPr wrap="none">
            <a:spAutoFit/>
          </a:bodyPr>
          <a:lstStyle/>
          <a:p>
            <a:r>
              <a:rPr lang="en-US" sz="1050" dirty="0">
                <a:solidFill>
                  <a:srgbClr val="303030"/>
                </a:solidFill>
                <a:latin typeface="Fira Sans"/>
              </a:rPr>
              <a:t>Franz Schäfers</a:t>
            </a:r>
            <a:endParaRPr lang="en-US" sz="1050" dirty="0"/>
          </a:p>
        </p:txBody>
      </p:sp>
    </p:spTree>
    <p:extLst>
      <p:ext uri="{BB962C8B-B14F-4D97-AF65-F5344CB8AC3E}">
        <p14:creationId xmlns:p14="http://schemas.microsoft.com/office/powerpoint/2010/main" val="3677107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663" y="43338"/>
            <a:ext cx="8372901" cy="451247"/>
          </a:xfrm>
        </p:spPr>
        <p:txBody>
          <a:bodyPr/>
          <a:lstStyle/>
          <a:p>
            <a:r>
              <a:rPr lang="en-US" sz="2100" dirty="0"/>
              <a:t>RAY-TRACING simulations: XRT</a:t>
            </a:r>
          </a:p>
        </p:txBody>
      </p:sp>
      <p:sp>
        <p:nvSpPr>
          <p:cNvPr id="7" name="Slide Number Placeholder 1"/>
          <p:cNvSpPr>
            <a:spLocks noGrp="1"/>
          </p:cNvSpPr>
          <p:nvPr>
            <p:ph type="sldNum" sz="quarter" idx="12"/>
          </p:nvPr>
        </p:nvSpPr>
        <p:spPr>
          <a:xfrm>
            <a:off x="7565231" y="4910294"/>
            <a:ext cx="342900" cy="137160"/>
          </a:xfrm>
        </p:spPr>
        <p:txBody>
          <a:bodyPr/>
          <a:lstStyle/>
          <a:p>
            <a:fld id="{AEFAAC5A-9C4F-4278-920D-DF2BAB595749}" type="slidenum">
              <a:rPr lang="en-US" smtClean="0">
                <a:solidFill>
                  <a:srgbClr val="FFFFFF">
                    <a:lumMod val="50000"/>
                  </a:srgbClr>
                </a:solidFill>
                <a:latin typeface="Arial"/>
              </a:rPr>
              <a:pPr/>
              <a:t>9</a:t>
            </a:fld>
            <a:endParaRPr lang="en-US" dirty="0">
              <a:solidFill>
                <a:srgbClr val="FFFFFF">
                  <a:lumMod val="50000"/>
                </a:srgbClr>
              </a:solidFill>
              <a:latin typeface="Arial"/>
            </a:endParaRPr>
          </a:p>
        </p:txBody>
      </p:sp>
      <p:sp>
        <p:nvSpPr>
          <p:cNvPr id="18" name="Footer Placeholder 4">
            <a:extLst>
              <a:ext uri="{FF2B5EF4-FFF2-40B4-BE49-F238E27FC236}">
                <a16:creationId xmlns:a16="http://schemas.microsoft.com/office/drawing/2014/main" id="{5C620FBC-EC73-8E4E-A7A9-79EB46FC169F}"/>
              </a:ext>
            </a:extLst>
          </p:cNvPr>
          <p:cNvSpPr>
            <a:spLocks noGrp="1"/>
          </p:cNvSpPr>
          <p:nvPr>
            <p:ph type="ftr" sz="quarter" idx="3"/>
          </p:nvPr>
        </p:nvSpPr>
        <p:spPr>
          <a:xfrm>
            <a:off x="1957647" y="4879529"/>
            <a:ext cx="5702138" cy="178766"/>
          </a:xfrm>
        </p:spPr>
        <p:txBody>
          <a:bodyPr/>
          <a:lstStyle/>
          <a:p>
            <a:r>
              <a:rPr lang="en-US" dirty="0">
                <a:solidFill>
                  <a:srgbClr val="000000"/>
                </a:solidFill>
              </a:rPr>
              <a:t>Illinois Institute of Technology – November 5</a:t>
            </a:r>
            <a:r>
              <a:rPr lang="en-US" baseline="30000" dirty="0">
                <a:solidFill>
                  <a:srgbClr val="000000"/>
                </a:solidFill>
              </a:rPr>
              <a:t>th</a:t>
            </a:r>
            <a:r>
              <a:rPr lang="en-US" dirty="0">
                <a:solidFill>
                  <a:srgbClr val="000000"/>
                </a:solidFill>
              </a:rPr>
              <a:t>, 2020</a:t>
            </a:r>
          </a:p>
        </p:txBody>
      </p:sp>
      <p:sp>
        <p:nvSpPr>
          <p:cNvPr id="9" name="Rectangle 8">
            <a:extLst>
              <a:ext uri="{FF2B5EF4-FFF2-40B4-BE49-F238E27FC236}">
                <a16:creationId xmlns:a16="http://schemas.microsoft.com/office/drawing/2014/main" id="{CC5036E9-7DDF-D447-9F60-FA806E1B1624}"/>
              </a:ext>
            </a:extLst>
          </p:cNvPr>
          <p:cNvSpPr/>
          <p:nvPr/>
        </p:nvSpPr>
        <p:spPr>
          <a:xfrm>
            <a:off x="1459651" y="4469331"/>
            <a:ext cx="1628972" cy="253916"/>
          </a:xfrm>
          <a:prstGeom prst="rect">
            <a:avLst/>
          </a:prstGeom>
        </p:spPr>
        <p:txBody>
          <a:bodyPr wrap="none">
            <a:spAutoFit/>
          </a:bodyPr>
          <a:lstStyle/>
          <a:p>
            <a:r>
              <a:rPr lang="en-US" sz="1050" dirty="0"/>
              <a:t>http://</a:t>
            </a:r>
            <a:r>
              <a:rPr lang="en-US" sz="1050" dirty="0" err="1"/>
              <a:t>www.mcxtrace.org</a:t>
            </a:r>
            <a:endParaRPr lang="en-US" sz="1050" dirty="0"/>
          </a:p>
        </p:txBody>
      </p:sp>
      <p:sp>
        <p:nvSpPr>
          <p:cNvPr id="11" name="Rectangle 10">
            <a:extLst>
              <a:ext uri="{FF2B5EF4-FFF2-40B4-BE49-F238E27FC236}">
                <a16:creationId xmlns:a16="http://schemas.microsoft.com/office/drawing/2014/main" id="{64002529-76B8-E04B-8CA9-68337705F82A}"/>
              </a:ext>
            </a:extLst>
          </p:cNvPr>
          <p:cNvSpPr/>
          <p:nvPr/>
        </p:nvSpPr>
        <p:spPr>
          <a:xfrm>
            <a:off x="7340311" y="2237234"/>
            <a:ext cx="1527982" cy="253916"/>
          </a:xfrm>
          <a:prstGeom prst="rect">
            <a:avLst/>
          </a:prstGeom>
          <a:noFill/>
        </p:spPr>
        <p:txBody>
          <a:bodyPr wrap="none" rtlCol="0">
            <a:spAutoFit/>
          </a:bodyPr>
          <a:lstStyle/>
          <a:p>
            <a:r>
              <a:rPr lang="en-US" sz="1050" dirty="0"/>
              <a:t>Konstantin </a:t>
            </a:r>
            <a:r>
              <a:rPr lang="en-US" sz="1050" dirty="0" err="1"/>
              <a:t>Klementiev</a:t>
            </a:r>
            <a:endParaRPr lang="en-US" sz="1050" dirty="0"/>
          </a:p>
        </p:txBody>
      </p:sp>
      <p:pic>
        <p:nvPicPr>
          <p:cNvPr id="4" name="Picture 3">
            <a:extLst>
              <a:ext uri="{FF2B5EF4-FFF2-40B4-BE49-F238E27FC236}">
                <a16:creationId xmlns:a16="http://schemas.microsoft.com/office/drawing/2014/main" id="{B2E402F1-A9D5-0440-89E0-00AC2278009F}"/>
              </a:ext>
            </a:extLst>
          </p:cNvPr>
          <p:cNvPicPr>
            <a:picLocks noChangeAspect="1"/>
          </p:cNvPicPr>
          <p:nvPr/>
        </p:nvPicPr>
        <p:blipFill>
          <a:blip r:embed="rId3"/>
          <a:stretch>
            <a:fillRect/>
          </a:stretch>
        </p:blipFill>
        <p:spPr>
          <a:xfrm>
            <a:off x="325663" y="683989"/>
            <a:ext cx="7075490" cy="4078868"/>
          </a:xfrm>
          <a:prstGeom prst="rect">
            <a:avLst/>
          </a:prstGeom>
        </p:spPr>
      </p:pic>
      <p:sp>
        <p:nvSpPr>
          <p:cNvPr id="5" name="Rectangle 4">
            <a:extLst>
              <a:ext uri="{FF2B5EF4-FFF2-40B4-BE49-F238E27FC236}">
                <a16:creationId xmlns:a16="http://schemas.microsoft.com/office/drawing/2014/main" id="{34B95F6D-8DEC-D24D-B8B0-1958D9E9BB20}"/>
              </a:ext>
            </a:extLst>
          </p:cNvPr>
          <p:cNvSpPr/>
          <p:nvPr/>
        </p:nvSpPr>
        <p:spPr>
          <a:xfrm>
            <a:off x="5651100" y="4405695"/>
            <a:ext cx="1659429" cy="253916"/>
          </a:xfrm>
          <a:prstGeom prst="rect">
            <a:avLst/>
          </a:prstGeom>
        </p:spPr>
        <p:txBody>
          <a:bodyPr wrap="none">
            <a:spAutoFit/>
          </a:bodyPr>
          <a:lstStyle/>
          <a:p>
            <a:r>
              <a:rPr lang="en-US" sz="1050" dirty="0"/>
              <a:t>https://</a:t>
            </a:r>
            <a:r>
              <a:rPr lang="en-US" sz="1050" dirty="0" err="1"/>
              <a:t>xrt.readthedocs.io</a:t>
            </a:r>
            <a:endParaRPr lang="en-US" sz="1050" dirty="0"/>
          </a:p>
        </p:txBody>
      </p:sp>
      <p:pic>
        <p:nvPicPr>
          <p:cNvPr id="1026" name="Picture 2">
            <a:extLst>
              <a:ext uri="{FF2B5EF4-FFF2-40B4-BE49-F238E27FC236}">
                <a16:creationId xmlns:a16="http://schemas.microsoft.com/office/drawing/2014/main" id="{9A443A2E-F1D1-864D-89AF-B86D55581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6911" y="735591"/>
            <a:ext cx="1026890" cy="14549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OXAS Spectroscopy - Home">
            <a:extLst>
              <a:ext uri="{FF2B5EF4-FFF2-40B4-BE49-F238E27FC236}">
                <a16:creationId xmlns:a16="http://schemas.microsoft.com/office/drawing/2014/main" id="{DDBD8602-138D-C647-B60E-5B6D4657E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6910" y="2555947"/>
            <a:ext cx="1024450" cy="14519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20FCA1E-264D-2B41-8390-A48B155E5959}"/>
              </a:ext>
            </a:extLst>
          </p:cNvPr>
          <p:cNvSpPr txBox="1"/>
          <p:nvPr/>
        </p:nvSpPr>
        <p:spPr>
          <a:xfrm>
            <a:off x="7457388" y="4058575"/>
            <a:ext cx="1266693" cy="253916"/>
          </a:xfrm>
          <a:prstGeom prst="rect">
            <a:avLst/>
          </a:prstGeom>
          <a:noFill/>
        </p:spPr>
        <p:txBody>
          <a:bodyPr wrap="none" rtlCol="0">
            <a:spAutoFit/>
          </a:bodyPr>
          <a:lstStyle/>
          <a:p>
            <a:r>
              <a:rPr lang="en-US" sz="1050" dirty="0"/>
              <a:t>Roman </a:t>
            </a:r>
            <a:r>
              <a:rPr lang="en-US" sz="1050" dirty="0" err="1"/>
              <a:t>Chernikov</a:t>
            </a:r>
            <a:endParaRPr lang="en-US" sz="1050" dirty="0"/>
          </a:p>
        </p:txBody>
      </p:sp>
    </p:spTree>
    <p:extLst>
      <p:ext uri="{BB962C8B-B14F-4D97-AF65-F5344CB8AC3E}">
        <p14:creationId xmlns:p14="http://schemas.microsoft.com/office/powerpoint/2010/main" val="3001773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Argonne">
      <a:dk1>
        <a:srgbClr val="000000"/>
      </a:dk1>
      <a:lt1>
        <a:srgbClr val="FFFFFF"/>
      </a:lt1>
      <a:dk2>
        <a:srgbClr val="0082CA"/>
      </a:dk2>
      <a:lt2>
        <a:srgbClr val="F8B200"/>
      </a:lt2>
      <a:accent1>
        <a:srgbClr val="77B300"/>
      </a:accent1>
      <a:accent2>
        <a:srgbClr val="00609C"/>
      </a:accent2>
      <a:accent3>
        <a:srgbClr val="5B0091"/>
      </a:accent3>
      <a:accent4>
        <a:srgbClr val="FF7900"/>
      </a:accent4>
      <a:accent5>
        <a:srgbClr val="00A19C"/>
      </a:accent5>
      <a:accent6>
        <a:srgbClr val="CD202C"/>
      </a:accent6>
      <a:hlink>
        <a:srgbClr val="000000"/>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254</TotalTime>
  <Words>1250</Words>
  <Application>Microsoft Macintosh PowerPoint</Application>
  <PresentationFormat>On-screen Show (16:9)</PresentationFormat>
  <Paragraphs>192</Paragraphs>
  <Slides>26</Slides>
  <Notes>24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7" baseType="lpstr">
      <vt:lpstr>ＭＳ Ｐゴシック</vt:lpstr>
      <vt:lpstr>Arial</vt:lpstr>
      <vt:lpstr>Arial Narrow</vt:lpstr>
      <vt:lpstr>Calibri</vt:lpstr>
      <vt:lpstr>Fira Sans</vt:lpstr>
      <vt:lpstr>Helvetica</vt:lpstr>
      <vt:lpstr>Symbol</vt:lpstr>
      <vt:lpstr>System Font Regular</vt:lpstr>
      <vt:lpstr>Wingdings</vt:lpstr>
      <vt:lpstr>Office Theme</vt:lpstr>
      <vt:lpstr>Equation</vt:lpstr>
      <vt:lpstr>ray-tracing of a beamline with SHADOW</vt:lpstr>
      <vt:lpstr>Ray Tracing and Geometrical Optics</vt:lpstr>
      <vt:lpstr>Ray Tracing and Geometrical Optics</vt:lpstr>
      <vt:lpstr>Birth of Shadow (~1980)</vt:lpstr>
      <vt:lpstr>Shadow 3 (2010)</vt:lpstr>
      <vt:lpstr>OASYS – ShadowOui (2014)</vt:lpstr>
      <vt:lpstr>OASYS – Shadow4 (2024)</vt:lpstr>
      <vt:lpstr>RAY-TRACING simulations: RAY</vt:lpstr>
      <vt:lpstr>RAY-TRACING simulations: XRT</vt:lpstr>
      <vt:lpstr>Ray Tracing: Shadow and Shadow(Oui/4)</vt:lpstr>
      <vt:lpstr>Beamline and Optical Elements for Synchrotron Radiation</vt:lpstr>
      <vt:lpstr>Shadow(Oui/4): Sources</vt:lpstr>
      <vt:lpstr>Shadow(Oui/4): Sources</vt:lpstr>
      <vt:lpstr>Shadow(Oui/4): Sources</vt:lpstr>
      <vt:lpstr>Shadow(Oui/4): Mirrors</vt:lpstr>
      <vt:lpstr>Shadow(Oui/4): Mirrors</vt:lpstr>
      <vt:lpstr>Shadow(Oui/4): Mirrors</vt:lpstr>
      <vt:lpstr>Shadow(Oui/4): Monochromators </vt:lpstr>
      <vt:lpstr>Shadow(Oui/4): Gratings</vt:lpstr>
      <vt:lpstr>Shadow(Oui/4): Crystals</vt:lpstr>
      <vt:lpstr>Shadow(Oui/4): Multilayers</vt:lpstr>
      <vt:lpstr>Shadow(Oui/4): X-Ray Lenses</vt:lpstr>
      <vt:lpstr>Shadow(Oui/4): X-ray Lenses</vt:lpstr>
      <vt:lpstr>Manufacturing Errors</vt:lpstr>
      <vt:lpstr>Advanced Features</vt:lpstr>
      <vt:lpstr>Shadow(Oui/4):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OASYS</dc:title>
  <cp:lastModifiedBy>Luca Rebuffi</cp:lastModifiedBy>
  <cp:revision>56</cp:revision>
  <dcterms:modified xsi:type="dcterms:W3CDTF">2025-05-09T22:21:56Z</dcterms:modified>
</cp:coreProperties>
</file>